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 id="2147483686" r:id="rId5"/>
    <p:sldMasterId id="2147483698" r:id="rId6"/>
    <p:sldMasterId id="2147483710" r:id="rId7"/>
    <p:sldMasterId id="2147483722" r:id="rId8"/>
    <p:sldMasterId id="2147483734" r:id="rId9"/>
  </p:sldMasterIdLst>
  <p:notesMasterIdLst>
    <p:notesMasterId r:id="rId75"/>
  </p:notesMasterIdLst>
  <p:sldIdLst>
    <p:sldId id="850" r:id="rId10"/>
    <p:sldId id="673" r:id="rId11"/>
    <p:sldId id="674" r:id="rId12"/>
    <p:sldId id="675" r:id="rId13"/>
    <p:sldId id="676" r:id="rId14"/>
    <p:sldId id="677" r:id="rId15"/>
    <p:sldId id="678" r:id="rId16"/>
    <p:sldId id="751" r:id="rId17"/>
    <p:sldId id="584" r:id="rId18"/>
    <p:sldId id="585" r:id="rId19"/>
    <p:sldId id="586" r:id="rId20"/>
    <p:sldId id="587" r:id="rId21"/>
    <p:sldId id="588" r:id="rId22"/>
    <p:sldId id="589" r:id="rId23"/>
    <p:sldId id="851" r:id="rId24"/>
    <p:sldId id="590" r:id="rId25"/>
    <p:sldId id="591" r:id="rId26"/>
    <p:sldId id="852" r:id="rId27"/>
    <p:sldId id="592" r:id="rId28"/>
    <p:sldId id="593" r:id="rId29"/>
    <p:sldId id="284" r:id="rId30"/>
    <p:sldId id="806" r:id="rId31"/>
    <p:sldId id="288" r:id="rId32"/>
    <p:sldId id="289" r:id="rId33"/>
    <p:sldId id="290"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11" r:id="rId64"/>
    <p:sldId id="312" r:id="rId65"/>
    <p:sldId id="313" r:id="rId66"/>
    <p:sldId id="314" r:id="rId67"/>
    <p:sldId id="315" r:id="rId68"/>
    <p:sldId id="316" r:id="rId69"/>
    <p:sldId id="317" r:id="rId70"/>
    <p:sldId id="318" r:id="rId71"/>
    <p:sldId id="319" r:id="rId72"/>
    <p:sldId id="320" r:id="rId73"/>
    <p:sldId id="321"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248"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notesMaster" Target="notesMasters/notesMaster1.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ounded Rectangle 15"/>
          <p:cNvSpPr/>
          <p:nvPr userDrawn="1"/>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9"/>
          <p:cNvGrpSpPr>
            <a:grpSpLocks noChangeAspect="1"/>
          </p:cNvGrpSpPr>
          <p:nvPr userDrawn="1"/>
        </p:nvGrpSpPr>
        <p:grpSpPr bwMode="auto">
          <a:xfrm>
            <a:off x="281517" y="5354639"/>
            <a:ext cx="11631083" cy="1330325"/>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28A876B5-3129-4ACD-87E9-F56200460582}"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88F36E78-CDDD-4DCB-85B5-261AEEB6CB8A}"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 name="Rounded Rectangle 13"/>
          <p:cNvSpPr/>
          <p:nvPr userDrawn="1"/>
        </p:nvSpPr>
        <p:spPr>
          <a:xfrm>
            <a:off x="304801" y="228600"/>
            <a:ext cx="11595100"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sp>
        <p:nvSpPr>
          <p:cNvPr id="5" name="Freeform 14"/>
          <p:cNvSpPr/>
          <p:nvPr userDrawn="1"/>
        </p:nvSpPr>
        <p:spPr bwMode="hidden">
          <a:xfrm>
            <a:off x="8062384" y="4203701"/>
            <a:ext cx="3835400" cy="714375"/>
          </a:xfrm>
          <a:custGeom>
            <a:avLst/>
            <a:gdLst>
              <a:gd name="T0" fmla="*/ 2147483647 w 2706"/>
              <a:gd name="T1" fmla="*/ 0 h 640"/>
              <a:gd name="T2" fmla="*/ 2147483647 w 2706"/>
              <a:gd name="T3" fmla="*/ 0 h 640"/>
              <a:gd name="T4" fmla="*/ 2147483647 w 2706"/>
              <a:gd name="T5" fmla="*/ 22426910 h 640"/>
              <a:gd name="T6" fmla="*/ 2147483647 w 2706"/>
              <a:gd name="T7" fmla="*/ 47345203 h 640"/>
              <a:gd name="T8" fmla="*/ 2147483647 w 2706"/>
              <a:gd name="T9" fmla="*/ 74755995 h 640"/>
              <a:gd name="T10" fmla="*/ 2147483647 w 2706"/>
              <a:gd name="T11" fmla="*/ 102165671 h 640"/>
              <a:gd name="T12" fmla="*/ 2147483647 w 2706"/>
              <a:gd name="T13" fmla="*/ 134560345 h 640"/>
              <a:gd name="T14" fmla="*/ 2147483647 w 2706"/>
              <a:gd name="T15" fmla="*/ 166953902 h 640"/>
              <a:gd name="T16" fmla="*/ 2088287069 w 2706"/>
              <a:gd name="T17" fmla="*/ 204332458 h 640"/>
              <a:gd name="T18" fmla="*/ 1936864244 w 2706"/>
              <a:gd name="T19" fmla="*/ 241709897 h 640"/>
              <a:gd name="T20" fmla="*/ 1936864244 w 2706"/>
              <a:gd name="T21" fmla="*/ 241709897 h 640"/>
              <a:gd name="T22" fmla="*/ 1663397460 w 2706"/>
              <a:gd name="T23" fmla="*/ 313973394 h 640"/>
              <a:gd name="T24" fmla="*/ 1396711723 w 2706"/>
              <a:gd name="T25" fmla="*/ 378761625 h 640"/>
              <a:gd name="T26" fmla="*/ 1141325958 w 2706"/>
              <a:gd name="T27" fmla="*/ 438565975 h 640"/>
              <a:gd name="T28" fmla="*/ 894980172 w 2706"/>
              <a:gd name="T29" fmla="*/ 495878941 h 640"/>
              <a:gd name="T30" fmla="*/ 659935422 w 2706"/>
              <a:gd name="T31" fmla="*/ 545715527 h 640"/>
              <a:gd name="T32" fmla="*/ 431669593 w 2706"/>
              <a:gd name="T33" fmla="*/ 590569348 h 640"/>
              <a:gd name="T34" fmla="*/ 212444804 w 2706"/>
              <a:gd name="T35" fmla="*/ 632930669 h 640"/>
              <a:gd name="T36" fmla="*/ 0 w 2706"/>
              <a:gd name="T37" fmla="*/ 670308108 h 640"/>
              <a:gd name="T38" fmla="*/ 0 w 2706"/>
              <a:gd name="T39" fmla="*/ 670308108 h 640"/>
              <a:gd name="T40" fmla="*/ 146902836 w 2706"/>
              <a:gd name="T41" fmla="*/ 692735019 h 640"/>
              <a:gd name="T42" fmla="*/ 287026751 w 2706"/>
              <a:gd name="T43" fmla="*/ 712670546 h 640"/>
              <a:gd name="T44" fmla="*/ 422629614 w 2706"/>
              <a:gd name="T45" fmla="*/ 730113574 h 640"/>
              <a:gd name="T46" fmla="*/ 555972483 w 2706"/>
              <a:gd name="T47" fmla="*/ 745064104 h 640"/>
              <a:gd name="T48" fmla="*/ 684795362 w 2706"/>
              <a:gd name="T49" fmla="*/ 760015749 h 640"/>
              <a:gd name="T50" fmla="*/ 809098253 w 2706"/>
              <a:gd name="T51" fmla="*/ 769982396 h 640"/>
              <a:gd name="T52" fmla="*/ 928881154 w 2706"/>
              <a:gd name="T53" fmla="*/ 779950160 h 640"/>
              <a:gd name="T54" fmla="*/ 1046404060 w 2706"/>
              <a:gd name="T55" fmla="*/ 787425425 h 640"/>
              <a:gd name="T56" fmla="*/ 1161665909 w 2706"/>
              <a:gd name="T57" fmla="*/ 792409307 h 640"/>
              <a:gd name="T58" fmla="*/ 1272408832 w 2706"/>
              <a:gd name="T59" fmla="*/ 794901806 h 640"/>
              <a:gd name="T60" fmla="*/ 1378630703 w 2706"/>
              <a:gd name="T61" fmla="*/ 797393188 h 640"/>
              <a:gd name="T62" fmla="*/ 1482593642 w 2706"/>
              <a:gd name="T63" fmla="*/ 797393188 h 640"/>
              <a:gd name="T64" fmla="*/ 1584295524 w 2706"/>
              <a:gd name="T65" fmla="*/ 794901806 h 640"/>
              <a:gd name="T66" fmla="*/ 1683738474 w 2706"/>
              <a:gd name="T67" fmla="*/ 792409307 h 640"/>
              <a:gd name="T68" fmla="*/ 1778660372 w 2706"/>
              <a:gd name="T69" fmla="*/ 787425425 h 640"/>
              <a:gd name="T70" fmla="*/ 1871322275 w 2706"/>
              <a:gd name="T71" fmla="*/ 779950160 h 640"/>
              <a:gd name="T72" fmla="*/ 1959464189 w 2706"/>
              <a:gd name="T73" fmla="*/ 772474896 h 640"/>
              <a:gd name="T74" fmla="*/ 2047606104 w 2706"/>
              <a:gd name="T75" fmla="*/ 762507132 h 640"/>
              <a:gd name="T76" fmla="*/ 2131228029 w 2706"/>
              <a:gd name="T77" fmla="*/ 750047985 h 640"/>
              <a:gd name="T78" fmla="*/ 2147483647 w 2706"/>
              <a:gd name="T79" fmla="*/ 737588839 h 640"/>
              <a:gd name="T80" fmla="*/ 2147483647 w 2706"/>
              <a:gd name="T81" fmla="*/ 722637193 h 640"/>
              <a:gd name="T82" fmla="*/ 2147483647 w 2706"/>
              <a:gd name="T83" fmla="*/ 707686664 h 640"/>
              <a:gd name="T84" fmla="*/ 2147483647 w 2706"/>
              <a:gd name="T85" fmla="*/ 690243636 h 640"/>
              <a:gd name="T86" fmla="*/ 2147483647 w 2706"/>
              <a:gd name="T87" fmla="*/ 672800607 h 640"/>
              <a:gd name="T88" fmla="*/ 2147483647 w 2706"/>
              <a:gd name="T89" fmla="*/ 652866196 h 640"/>
              <a:gd name="T90" fmla="*/ 2147483647 w 2706"/>
              <a:gd name="T91" fmla="*/ 632930669 h 640"/>
              <a:gd name="T92" fmla="*/ 2147483647 w 2706"/>
              <a:gd name="T93" fmla="*/ 610503759 h 640"/>
              <a:gd name="T94" fmla="*/ 2147483647 w 2706"/>
              <a:gd name="T95" fmla="*/ 588077965 h 640"/>
              <a:gd name="T96" fmla="*/ 2147483647 w 2706"/>
              <a:gd name="T97" fmla="*/ 538240263 h 640"/>
              <a:gd name="T98" fmla="*/ 2147483647 w 2706"/>
              <a:gd name="T99" fmla="*/ 485911178 h 640"/>
              <a:gd name="T100" fmla="*/ 2147483647 w 2706"/>
              <a:gd name="T101" fmla="*/ 485911178 h 640"/>
              <a:gd name="T102" fmla="*/ 2147483647 w 2706"/>
              <a:gd name="T103" fmla="*/ 483419795 h 640"/>
              <a:gd name="T104" fmla="*/ 2147483647 w 2706"/>
              <a:gd name="T105" fmla="*/ 48341979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18"/>
          <p:cNvSpPr/>
          <p:nvPr userDrawn="1"/>
        </p:nvSpPr>
        <p:spPr bwMode="hidden">
          <a:xfrm>
            <a:off x="3492500" y="4075113"/>
            <a:ext cx="7393517" cy="850900"/>
          </a:xfrm>
          <a:custGeom>
            <a:avLst/>
            <a:gdLst>
              <a:gd name="T0" fmla="*/ 2147483647 w 5216"/>
              <a:gd name="T1" fmla="*/ 890318333 h 762"/>
              <a:gd name="T2" fmla="*/ 2147483647 w 5216"/>
              <a:gd name="T3" fmla="*/ 855403517 h 762"/>
              <a:gd name="T4" fmla="*/ 2147483647 w 5216"/>
              <a:gd name="T5" fmla="*/ 760636483 h 762"/>
              <a:gd name="T6" fmla="*/ 2147483647 w 5216"/>
              <a:gd name="T7" fmla="*/ 633448150 h 762"/>
              <a:gd name="T8" fmla="*/ 2147483647 w 5216"/>
              <a:gd name="T9" fmla="*/ 466356850 h 762"/>
              <a:gd name="T10" fmla="*/ 2147483647 w 5216"/>
              <a:gd name="T11" fmla="*/ 369095183 h 762"/>
              <a:gd name="T12" fmla="*/ 2147483647 w 5216"/>
              <a:gd name="T13" fmla="*/ 294278517 h 762"/>
              <a:gd name="T14" fmla="*/ 2147483647 w 5216"/>
              <a:gd name="T15" fmla="*/ 229438150 h 762"/>
              <a:gd name="T16" fmla="*/ 2147483647 w 5216"/>
              <a:gd name="T17" fmla="*/ 174571850 h 762"/>
              <a:gd name="T18" fmla="*/ 2147483647 w 5216"/>
              <a:gd name="T19" fmla="*/ 127188333 h 762"/>
              <a:gd name="T20" fmla="*/ 1966522170 w 5216"/>
              <a:gd name="T21" fmla="*/ 89780000 h 762"/>
              <a:gd name="T22" fmla="*/ 1507667316 w 5216"/>
              <a:gd name="T23" fmla="*/ 34914817 h 762"/>
              <a:gd name="T24" fmla="*/ 1096279949 w 5216"/>
              <a:gd name="T25" fmla="*/ 4988150 h 762"/>
              <a:gd name="T26" fmla="*/ 727838697 w 5216"/>
              <a:gd name="T27" fmla="*/ 0 h 762"/>
              <a:gd name="T28" fmla="*/ 404605842 w 5216"/>
              <a:gd name="T29" fmla="*/ 12469817 h 762"/>
              <a:gd name="T30" fmla="*/ 124320165 w 5216"/>
              <a:gd name="T31" fmla="*/ 39901850 h 762"/>
              <a:gd name="T32" fmla="*/ 0 w 5216"/>
              <a:gd name="T33" fmla="*/ 59853333 h 762"/>
              <a:gd name="T34" fmla="*/ 354878201 w 5216"/>
              <a:gd name="T35" fmla="*/ 107236850 h 762"/>
              <a:gd name="T36" fmla="*/ 736880376 w 5216"/>
              <a:gd name="T37" fmla="*/ 174571850 h 762"/>
              <a:gd name="T38" fmla="*/ 1146007590 w 5216"/>
              <a:gd name="T39" fmla="*/ 261858333 h 762"/>
              <a:gd name="T40" fmla="*/ 1584518931 w 5216"/>
              <a:gd name="T41" fmla="*/ 369095183 h 762"/>
              <a:gd name="T42" fmla="*/ 1984604465 w 5216"/>
              <a:gd name="T43" fmla="*/ 471345000 h 762"/>
              <a:gd name="T44" fmla="*/ 2147483647 w 5216"/>
              <a:gd name="T45" fmla="*/ 643423333 h 762"/>
              <a:gd name="T46" fmla="*/ 2147483647 w 5216"/>
              <a:gd name="T47" fmla="*/ 713251850 h 762"/>
              <a:gd name="T48" fmla="*/ 2147483647 w 5216"/>
              <a:gd name="T49" fmla="*/ 773105183 h 762"/>
              <a:gd name="T50" fmla="*/ 2147483647 w 5216"/>
              <a:gd name="T51" fmla="*/ 825476850 h 762"/>
              <a:gd name="T52" fmla="*/ 2147483647 w 5216"/>
              <a:gd name="T53" fmla="*/ 865379817 h 762"/>
              <a:gd name="T54" fmla="*/ 2147483647 w 5216"/>
              <a:gd name="T55" fmla="*/ 900293517 h 762"/>
              <a:gd name="T56" fmla="*/ 2147483647 w 5216"/>
              <a:gd name="T57" fmla="*/ 922738517 h 762"/>
              <a:gd name="T58" fmla="*/ 2147483647 w 5216"/>
              <a:gd name="T59" fmla="*/ 940196483 h 762"/>
              <a:gd name="T60" fmla="*/ 2147483647 w 5216"/>
              <a:gd name="T61" fmla="*/ 950171667 h 762"/>
              <a:gd name="T62" fmla="*/ 2147483647 w 5216"/>
              <a:gd name="T63" fmla="*/ 950171667 h 762"/>
              <a:gd name="T64" fmla="*/ 2147483647 w 5216"/>
              <a:gd name="T65" fmla="*/ 945183517 h 762"/>
              <a:gd name="T66" fmla="*/ 2147483647 w 5216"/>
              <a:gd name="T67" fmla="*/ 932714817 h 762"/>
              <a:gd name="T68" fmla="*/ 2147483647 w 5216"/>
              <a:gd name="T69" fmla="*/ 912763333 h 762"/>
              <a:gd name="T70" fmla="*/ 2147483647 w 5216"/>
              <a:gd name="T71" fmla="*/ 89031833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2"/>
          <p:cNvSpPr/>
          <p:nvPr userDrawn="1"/>
        </p:nvSpPr>
        <p:spPr bwMode="hidden">
          <a:xfrm>
            <a:off x="3771900" y="4087813"/>
            <a:ext cx="7289800" cy="774700"/>
          </a:xfrm>
          <a:custGeom>
            <a:avLst/>
            <a:gdLst>
              <a:gd name="T0" fmla="*/ 0 w 5144"/>
              <a:gd name="T1" fmla="*/ 87226308 h 694"/>
              <a:gd name="T2" fmla="*/ 0 w 5144"/>
              <a:gd name="T3" fmla="*/ 87226308 h 694"/>
              <a:gd name="T4" fmla="*/ 20333568 w 5144"/>
              <a:gd name="T5" fmla="*/ 82242107 h 694"/>
              <a:gd name="T6" fmla="*/ 81336397 w 5144"/>
              <a:gd name="T7" fmla="*/ 69781047 h 694"/>
              <a:gd name="T8" fmla="*/ 185266001 w 5144"/>
              <a:gd name="T9" fmla="*/ 52335785 h 694"/>
              <a:gd name="T10" fmla="*/ 253046686 w 5144"/>
              <a:gd name="T11" fmla="*/ 42367383 h 694"/>
              <a:gd name="T12" fmla="*/ 332123444 w 5144"/>
              <a:gd name="T13" fmla="*/ 32397865 h 694"/>
              <a:gd name="T14" fmla="*/ 420237697 w 5144"/>
              <a:gd name="T15" fmla="*/ 24922121 h 694"/>
              <a:gd name="T16" fmla="*/ 521907662 w 5144"/>
              <a:gd name="T17" fmla="*/ 17445262 h 694"/>
              <a:gd name="T18" fmla="*/ 632615122 w 5144"/>
              <a:gd name="T19" fmla="*/ 9968402 h 694"/>
              <a:gd name="T20" fmla="*/ 756879357 w 5144"/>
              <a:gd name="T21" fmla="*/ 4984201 h 694"/>
              <a:gd name="T22" fmla="*/ 892439664 w 5144"/>
              <a:gd name="T23" fmla="*/ 2492659 h 694"/>
              <a:gd name="T24" fmla="*/ 1039297107 w 5144"/>
              <a:gd name="T25" fmla="*/ 0 h 694"/>
              <a:gd name="T26" fmla="*/ 1197450622 w 5144"/>
              <a:gd name="T27" fmla="*/ 2492659 h 694"/>
              <a:gd name="T28" fmla="*/ 1366901272 w 5144"/>
              <a:gd name="T29" fmla="*/ 7476860 h 694"/>
              <a:gd name="T30" fmla="*/ 1549907633 w 5144"/>
              <a:gd name="T31" fmla="*/ 17445262 h 694"/>
              <a:gd name="T32" fmla="*/ 1744211130 w 5144"/>
              <a:gd name="T33" fmla="*/ 29906322 h 694"/>
              <a:gd name="T34" fmla="*/ 1949811762 w 5144"/>
              <a:gd name="T35" fmla="*/ 49843126 h 694"/>
              <a:gd name="T36" fmla="*/ 2147483647 w 5144"/>
              <a:gd name="T37" fmla="*/ 72272589 h 694"/>
              <a:gd name="T38" fmla="*/ 2147483647 w 5144"/>
              <a:gd name="T39" fmla="*/ 99687369 h 694"/>
              <a:gd name="T40" fmla="*/ 2147483647 w 5144"/>
              <a:gd name="T41" fmla="*/ 132085234 h 694"/>
              <a:gd name="T42" fmla="*/ 2147483647 w 5144"/>
              <a:gd name="T43" fmla="*/ 171959958 h 694"/>
              <a:gd name="T44" fmla="*/ 2147483647 w 5144"/>
              <a:gd name="T45" fmla="*/ 216818883 h 694"/>
              <a:gd name="T46" fmla="*/ 2147483647 w 5144"/>
              <a:gd name="T47" fmla="*/ 269154668 h 694"/>
              <a:gd name="T48" fmla="*/ 2147483647 w 5144"/>
              <a:gd name="T49" fmla="*/ 331458855 h 694"/>
              <a:gd name="T50" fmla="*/ 2147483647 w 5144"/>
              <a:gd name="T51" fmla="*/ 398747244 h 694"/>
              <a:gd name="T52" fmla="*/ 2147483647 w 5144"/>
              <a:gd name="T53" fmla="*/ 473512491 h 694"/>
              <a:gd name="T54" fmla="*/ 2147483647 w 5144"/>
              <a:gd name="T55" fmla="*/ 558247257 h 694"/>
              <a:gd name="T56" fmla="*/ 2147483647 w 5144"/>
              <a:gd name="T57" fmla="*/ 650456650 h 694"/>
              <a:gd name="T58" fmla="*/ 2147483647 w 5144"/>
              <a:gd name="T59" fmla="*/ 752636678 h 694"/>
              <a:gd name="T60" fmla="*/ 2147483647 w 5144"/>
              <a:gd name="T61" fmla="*/ 86478399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6"/>
          <p:cNvSpPr/>
          <p:nvPr userDrawn="1"/>
        </p:nvSpPr>
        <p:spPr bwMode="hidden">
          <a:xfrm>
            <a:off x="7480301" y="4073526"/>
            <a:ext cx="4409017" cy="652463"/>
          </a:xfrm>
          <a:custGeom>
            <a:avLst/>
            <a:gdLst>
              <a:gd name="T0" fmla="*/ 0 w 3112"/>
              <a:gd name="T1" fmla="*/ 728951997 h 584"/>
              <a:gd name="T2" fmla="*/ 0 w 3112"/>
              <a:gd name="T3" fmla="*/ 728951997 h 584"/>
              <a:gd name="T4" fmla="*/ 101618145 w 3112"/>
              <a:gd name="T5" fmla="*/ 698994561 h 584"/>
              <a:gd name="T6" fmla="*/ 379372423 w 3112"/>
              <a:gd name="T7" fmla="*/ 621606192 h 584"/>
              <a:gd name="T8" fmla="*/ 571317689 w 3112"/>
              <a:gd name="T9" fmla="*/ 569181237 h 584"/>
              <a:gd name="T10" fmla="*/ 792617915 w 3112"/>
              <a:gd name="T11" fmla="*/ 511764493 h 584"/>
              <a:gd name="T12" fmla="*/ 1038759242 w 3112"/>
              <a:gd name="T13" fmla="*/ 449353726 h 584"/>
              <a:gd name="T14" fmla="*/ 1302965568 w 3112"/>
              <a:gd name="T15" fmla="*/ 381951170 h 584"/>
              <a:gd name="T16" fmla="*/ 1582977838 w 3112"/>
              <a:gd name="T17" fmla="*/ 317044508 h 584"/>
              <a:gd name="T18" fmla="*/ 1869766210 w 3112"/>
              <a:gd name="T19" fmla="*/ 252137846 h 584"/>
              <a:gd name="T20" fmla="*/ 2147483647 w 3112"/>
              <a:gd name="T21" fmla="*/ 192224091 h 584"/>
              <a:gd name="T22" fmla="*/ 2147483647 w 3112"/>
              <a:gd name="T23" fmla="*/ 134806230 h 584"/>
              <a:gd name="T24" fmla="*/ 2147483647 w 3112"/>
              <a:gd name="T25" fmla="*/ 109841699 h 584"/>
              <a:gd name="T26" fmla="*/ 2147483647 w 3112"/>
              <a:gd name="T27" fmla="*/ 84878286 h 584"/>
              <a:gd name="T28" fmla="*/ 2147483647 w 3112"/>
              <a:gd name="T29" fmla="*/ 64906662 h 584"/>
              <a:gd name="T30" fmla="*/ 2147483647 w 3112"/>
              <a:gd name="T31" fmla="*/ 44935037 h 584"/>
              <a:gd name="T32" fmla="*/ 2147483647 w 3112"/>
              <a:gd name="T33" fmla="*/ 29957436 h 584"/>
              <a:gd name="T34" fmla="*/ 2147483647 w 3112"/>
              <a:gd name="T35" fmla="*/ 17474613 h 584"/>
              <a:gd name="T36" fmla="*/ 2147483647 w 3112"/>
              <a:gd name="T37" fmla="*/ 7488800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9" name="Freeform 10"/>
          <p:cNvSpPr/>
          <p:nvPr userDrawn="1"/>
        </p:nvSpPr>
        <p:spPr bwMode="hidden">
          <a:xfrm>
            <a:off x="281517" y="4059239"/>
            <a:ext cx="11631083" cy="1328737"/>
          </a:xfrm>
          <a:custGeom>
            <a:avLst/>
            <a:gdLst>
              <a:gd name="T0" fmla="*/ 2147483647 w 8196"/>
              <a:gd name="T1" fmla="*/ 636203066 h 1192"/>
              <a:gd name="T2" fmla="*/ 2147483647 w 8196"/>
              <a:gd name="T3" fmla="*/ 708272557 h 1192"/>
              <a:gd name="T4" fmla="*/ 2147483647 w 8196"/>
              <a:gd name="T5" fmla="*/ 770402158 h 1192"/>
              <a:gd name="T6" fmla="*/ 2147483647 w 8196"/>
              <a:gd name="T7" fmla="*/ 827560144 h 1192"/>
              <a:gd name="T8" fmla="*/ 2147483647 w 8196"/>
              <a:gd name="T9" fmla="*/ 872293546 h 1192"/>
              <a:gd name="T10" fmla="*/ 2147483647 w 8196"/>
              <a:gd name="T11" fmla="*/ 907085945 h 1192"/>
              <a:gd name="T12" fmla="*/ 2147483647 w 8196"/>
              <a:gd name="T13" fmla="*/ 931937340 h 1192"/>
              <a:gd name="T14" fmla="*/ 2147483647 w 8196"/>
              <a:gd name="T15" fmla="*/ 946848846 h 1192"/>
              <a:gd name="T16" fmla="*/ 2147483647 w 8196"/>
              <a:gd name="T17" fmla="*/ 944363037 h 1192"/>
              <a:gd name="T18" fmla="*/ 2147483647 w 8196"/>
              <a:gd name="T19" fmla="*/ 931937340 h 1192"/>
              <a:gd name="T20" fmla="*/ 2147483647 w 8196"/>
              <a:gd name="T21" fmla="*/ 902115443 h 1192"/>
              <a:gd name="T22" fmla="*/ 2147483647 w 8196"/>
              <a:gd name="T23" fmla="*/ 857382041 h 1192"/>
              <a:gd name="T24" fmla="*/ 2147483647 w 8196"/>
              <a:gd name="T25" fmla="*/ 797738247 h 1192"/>
              <a:gd name="T26" fmla="*/ 2147483647 w 8196"/>
              <a:gd name="T27" fmla="*/ 718213560 h 1192"/>
              <a:gd name="T28" fmla="*/ 2147483647 w 8196"/>
              <a:gd name="T29" fmla="*/ 621291560 h 1192"/>
              <a:gd name="T30" fmla="*/ 2147483647 w 8196"/>
              <a:gd name="T31" fmla="*/ 504488666 h 1192"/>
              <a:gd name="T32" fmla="*/ 2147483647 w 8196"/>
              <a:gd name="T33" fmla="*/ 367804880 h 1192"/>
              <a:gd name="T34" fmla="*/ 2147483647 w 8196"/>
              <a:gd name="T35" fmla="*/ 298220083 h 1192"/>
              <a:gd name="T36" fmla="*/ 2147483647 w 8196"/>
              <a:gd name="T37" fmla="*/ 183901883 h 1192"/>
              <a:gd name="T38" fmla="*/ 2147483647 w 8196"/>
              <a:gd name="T39" fmla="*/ 101891388 h 1192"/>
              <a:gd name="T40" fmla="*/ 2147483647 w 8196"/>
              <a:gd name="T41" fmla="*/ 44733403 h 1192"/>
              <a:gd name="T42" fmla="*/ 2011879287 w 8196"/>
              <a:gd name="T43" fmla="*/ 12425697 h 1192"/>
              <a:gd name="T44" fmla="*/ 1656175490 w 8196"/>
              <a:gd name="T45" fmla="*/ 0 h 1192"/>
              <a:gd name="T46" fmla="*/ 1338986883 w 8196"/>
              <a:gd name="T47" fmla="*/ 4970502 h 1192"/>
              <a:gd name="T48" fmla="*/ 1058048554 w 8196"/>
              <a:gd name="T49" fmla="*/ 24851395 h 1192"/>
              <a:gd name="T50" fmla="*/ 811095593 w 8196"/>
              <a:gd name="T51" fmla="*/ 54673292 h 1192"/>
              <a:gd name="T52" fmla="*/ 600391847 w 8196"/>
              <a:gd name="T53" fmla="*/ 91951499 h 1192"/>
              <a:gd name="T54" fmla="*/ 423672404 w 8196"/>
              <a:gd name="T55" fmla="*/ 134199093 h 1192"/>
              <a:gd name="T56" fmla="*/ 280938329 w 8196"/>
              <a:gd name="T57" fmla="*/ 178932495 h 1192"/>
              <a:gd name="T58" fmla="*/ 167656607 w 8196"/>
              <a:gd name="T59" fmla="*/ 218694281 h 1192"/>
              <a:gd name="T60" fmla="*/ 54374886 w 8196"/>
              <a:gd name="T61" fmla="*/ 268398186 h 1192"/>
              <a:gd name="T62" fmla="*/ 0 w 8196"/>
              <a:gd name="T63" fmla="*/ 298220083 h 1192"/>
              <a:gd name="T64" fmla="*/ 2147483647 w 8196"/>
              <a:gd name="T65" fmla="*/ 1481159409 h 1192"/>
              <a:gd name="T66" fmla="*/ 2147483647 w 8196"/>
              <a:gd name="T67" fmla="*/ 1473704213 h 1192"/>
              <a:gd name="T68" fmla="*/ 2147483647 w 8196"/>
              <a:gd name="T69" fmla="*/ 633717257 h 1192"/>
              <a:gd name="T70" fmla="*/ 2147483647 w 8196"/>
              <a:gd name="T71" fmla="*/ 63620306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10"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1"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2" name="Slide Number Placeholder 5"/>
          <p:cNvSpPr>
            <a:spLocks noGrp="1"/>
          </p:cNvSpPr>
          <p:nvPr>
            <p:ph type="sldNum" sz="quarter" idx="12"/>
          </p:nvPr>
        </p:nvSpPr>
        <p:spPr/>
        <p:txBody>
          <a:bodyPr/>
          <a:lstStyle>
            <a:lvl1pPr>
              <a:defRPr/>
            </a:lvl1pPr>
          </a:lstStyle>
          <a:p>
            <a:pPr>
              <a:defRPr/>
            </a:pPr>
            <a:fld id="{24E84B6B-CA46-4722-926E-8941D7CE6AD9}" type="slidenum">
              <a:rPr lang="zh-CN" altLang="zh-CN">
                <a:solidFill>
                  <a:srgbClr val="073E87"/>
                </a:solidFill>
              </a:rPr>
            </a:fld>
            <a:endParaRPr lang="zh-CN" altLang="zh-CN">
              <a:solidFill>
                <a:srgbClr val="073E87"/>
              </a:solidFill>
            </a:endParaRPr>
          </a:p>
        </p:txBody>
      </p:sp>
      <p:pic>
        <p:nvPicPr>
          <p:cNvPr id="13" name="图片 12"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Date Placeholder 3"/>
          <p:cNvSpPr>
            <a:spLocks noGrp="1"/>
          </p:cNvSpPr>
          <p:nvPr>
            <p:ph type="dt" sz="half" idx="15"/>
          </p:nvPr>
        </p:nvSpPr>
        <p:spPr/>
        <p:txBody>
          <a:bodyPr/>
          <a:lstStyle>
            <a:lvl1pPr>
              <a:defRPr/>
            </a:lvl1pPr>
          </a:lstStyle>
          <a:p>
            <a:pPr>
              <a:defRPr/>
            </a:pPr>
            <a:endParaRPr lang="zh-CN" altLang="zh-CN">
              <a:solidFill>
                <a:srgbClr val="073E87"/>
              </a:solidFill>
            </a:endParaRPr>
          </a:p>
        </p:txBody>
      </p:sp>
      <p:sp>
        <p:nvSpPr>
          <p:cNvPr id="6" name="Footer Placeholder 4"/>
          <p:cNvSpPr>
            <a:spLocks noGrp="1"/>
          </p:cNvSpPr>
          <p:nvPr>
            <p:ph type="ftr" sz="quarter" idx="16"/>
          </p:nvPr>
        </p:nvSpPr>
        <p:spPr/>
        <p:txBody>
          <a:bodyPr/>
          <a:lstStyle>
            <a:lvl1pPr>
              <a:defRPr/>
            </a:lvl1pPr>
          </a:lstStyle>
          <a:p>
            <a:pPr>
              <a:defRPr/>
            </a:pPr>
            <a:endParaRPr lang="zh-CN" altLang="zh-CN">
              <a:solidFill>
                <a:srgbClr val="073E87"/>
              </a:solidFill>
            </a:endParaRPr>
          </a:p>
        </p:txBody>
      </p:sp>
      <p:sp>
        <p:nvSpPr>
          <p:cNvPr id="7" name="Slide Number Placeholder 5"/>
          <p:cNvSpPr>
            <a:spLocks noGrp="1"/>
          </p:cNvSpPr>
          <p:nvPr>
            <p:ph type="sldNum" sz="quarter" idx="17"/>
          </p:nvPr>
        </p:nvSpPr>
        <p:spPr/>
        <p:txBody>
          <a:bodyPr/>
          <a:lstStyle>
            <a:lvl1pPr>
              <a:defRPr/>
            </a:lvl1pPr>
          </a:lstStyle>
          <a:p>
            <a:pPr>
              <a:defRPr/>
            </a:pPr>
            <a:fld id="{460B095B-68CA-4D1D-89E5-F05565908EED}" type="slidenum">
              <a:rPr lang="zh-CN" altLang="zh-CN">
                <a:solidFill>
                  <a:srgbClr val="073E87"/>
                </a:solidFill>
              </a:rPr>
            </a:fld>
            <a:endParaRPr lang="zh-CN" altLang="zh-CN">
              <a:solidFill>
                <a:srgbClr val="073E87"/>
              </a:solidFill>
            </a:endParaRPr>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9" name="Slide Number Placeholder 5"/>
          <p:cNvSpPr>
            <a:spLocks noGrp="1"/>
          </p:cNvSpPr>
          <p:nvPr>
            <p:ph type="sldNum" sz="quarter" idx="12"/>
          </p:nvPr>
        </p:nvSpPr>
        <p:spPr/>
        <p:txBody>
          <a:bodyPr/>
          <a:lstStyle>
            <a:lvl1pPr>
              <a:defRPr/>
            </a:lvl1pPr>
          </a:lstStyle>
          <a:p>
            <a:pPr>
              <a:defRPr/>
            </a:pPr>
            <a:fld id="{263E1DBA-917B-4281-95CA-7A9843F0CFD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5" name="Slide Number Placeholder 5"/>
          <p:cNvSpPr>
            <a:spLocks noGrp="1"/>
          </p:cNvSpPr>
          <p:nvPr>
            <p:ph type="sldNum" sz="quarter" idx="12"/>
          </p:nvPr>
        </p:nvSpPr>
        <p:spPr/>
        <p:txBody>
          <a:bodyPr/>
          <a:lstStyle>
            <a:lvl1pPr>
              <a:defRPr/>
            </a:lvl1pPr>
          </a:lstStyle>
          <a:p>
            <a:pPr>
              <a:defRPr/>
            </a:pPr>
            <a:fld id="{90606D44-F264-429C-91EE-E792D7D91CAE}"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ounded Rectangle 11"/>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3" name="Group 5"/>
          <p:cNvGrpSpPr>
            <a:grpSpLocks noChangeAspect="1"/>
          </p:cNvGrpSpPr>
          <p:nvPr/>
        </p:nvGrpSpPr>
        <p:grpSpPr bwMode="auto">
          <a:xfrm>
            <a:off x="281517" y="714376"/>
            <a:ext cx="11631083" cy="1330325"/>
            <a:chOff x="-3905251" y="4294188"/>
            <a:chExt cx="13027839" cy="1892300"/>
          </a:xfrm>
        </p:grpSpPr>
        <p:sp>
          <p:nvSpPr>
            <p:cNvPr id="4"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5"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8"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9" name="Date Placeholder 1"/>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0" name="Footer Placeholder 2"/>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1" name="Slide Number Placeholder 3"/>
          <p:cNvSpPr>
            <a:spLocks noGrp="1"/>
          </p:cNvSpPr>
          <p:nvPr>
            <p:ph type="sldNum" sz="quarter" idx="12"/>
          </p:nvPr>
        </p:nvSpPr>
        <p:spPr/>
        <p:txBody>
          <a:bodyPr/>
          <a:lstStyle>
            <a:lvl1pPr>
              <a:defRPr/>
            </a:lvl1pPr>
          </a:lstStyle>
          <a:p>
            <a:pPr>
              <a:defRPr/>
            </a:pPr>
            <a:fld id="{9C75D3B5-DC59-4CF2-B034-C01CCF8F1B8C}" type="slidenum">
              <a:rPr lang="zh-CN" altLang="zh-CN">
                <a:solidFill>
                  <a:srgbClr val="073E87"/>
                </a:solidFill>
              </a:rPr>
            </a:fld>
            <a:endParaRPr lang="zh-CN" altLang="zh-CN">
              <a:solidFill>
                <a:srgbClr val="073E87"/>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Rounded Rectangle 14"/>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23"/>
          <p:cNvGrpSpPr>
            <a:grpSpLocks noChangeAspect="1"/>
          </p:cNvGrpSpPr>
          <p:nvPr/>
        </p:nvGrpSpPr>
        <p:grpSpPr bwMode="auto">
          <a:xfrm>
            <a:off x="281517" y="714376"/>
            <a:ext cx="11631083" cy="1331913"/>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28"/>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4" name="Text Placeholder 3"/>
          <p:cNvSpPr>
            <a:spLocks noGrp="1"/>
          </p:cNvSpPr>
          <p:nvPr>
            <p:ph type="body" sz="half" idx="2"/>
          </p:nvPr>
        </p:nvSpPr>
        <p:spPr>
          <a:xfrm>
            <a:off x="1219200" y="3581401"/>
            <a:ext cx="44704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58ED6B8E-B365-4BA2-8FFB-E63E749C7FE1}"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Rounded Rectangle 14"/>
          <p:cNvSpPr/>
          <p:nvPr/>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8"/>
          <p:cNvGrpSpPr>
            <a:grpSpLocks noChangeAspect="1"/>
          </p:cNvGrpSpPr>
          <p:nvPr/>
        </p:nvGrpSpPr>
        <p:grpSpPr bwMode="auto">
          <a:xfrm>
            <a:off x="281517" y="5354639"/>
            <a:ext cx="11631083" cy="1330325"/>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0A643EA0-191A-4165-96EE-AF838E3AE4EB}"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BBA03FCB-147A-45F0-992A-22973FF9868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4" name="Rounded Rectangle 20"/>
          <p:cNvSpPr/>
          <p:nvPr userDrawn="1"/>
        </p:nvSpPr>
        <p:spPr bwMode="hidden">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14"/>
          <p:cNvGrpSpPr>
            <a:grpSpLocks noChangeAspect="1"/>
          </p:cNvGrpSpPr>
          <p:nvPr userDrawn="1"/>
        </p:nvGrpSpPr>
        <p:grpSpPr bwMode="auto">
          <a:xfrm>
            <a:off x="281517" y="714376"/>
            <a:ext cx="11631083" cy="1331913"/>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9"/>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Vertical Title 1"/>
          <p:cNvSpPr>
            <a:spLocks noGrp="1"/>
          </p:cNvSpPr>
          <p:nvPr>
            <p:ph type="title" orient="vert"/>
          </p:nvPr>
        </p:nvSpPr>
        <p:spPr>
          <a:xfrm>
            <a:off x="8839200" y="1447801"/>
            <a:ext cx="2743200" cy="4487333"/>
          </a:xfrm>
        </p:spPr>
        <p:txBody>
          <a:bodyPr vert="eaVert"/>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A7AE92AA-B9C7-4B83-BCFB-1BC2DDBD888D}"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636C312A-253F-4233-B92A-3C4B7C394729}" type="slidenum">
              <a:rPr lang="zh-CN" altLang="en-US"/>
            </a:fld>
            <a:endParaRPr lang="zh-CN" altLang="en-US"/>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Tree>
  </p:cSld>
  <p:clrMapOvr>
    <a:masterClrMapping/>
  </p:clrMapOvr>
  <p:transition spd="slow" advTm="7000">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09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97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40317" y="2505075"/>
            <a:ext cx="5158316"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71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8"/>
            <a:ext cx="8026400" cy="585152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2" Type="http://schemas.openxmlformats.org/officeDocument/2006/relationships/theme" Target="../theme/theme3.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2" Type="http://schemas.openxmlformats.org/officeDocument/2006/relationships/theme" Target="../theme/theme5.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2" Type="http://schemas.openxmlformats.org/officeDocument/2006/relationships/theme" Target="../theme/theme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2" Type="http://schemas.openxmlformats.org/officeDocument/2006/relationships/theme" Target="../theme/theme7.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2" Type="http://schemas.openxmlformats.org/officeDocument/2006/relationships/theme" Target="../theme/theme8.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Rounded Rectangle 13"/>
          <p:cNvSpPr/>
          <p:nvPr userDrawn="1"/>
        </p:nvSpPr>
        <p:spPr>
          <a:xfrm>
            <a:off x="304801" y="228601"/>
            <a:ext cx="11595100"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1027" name="Group 15"/>
          <p:cNvGrpSpPr>
            <a:grpSpLocks noChangeAspect="1"/>
          </p:cNvGrpSpPr>
          <p:nvPr userDrawn="1"/>
        </p:nvGrpSpPr>
        <p:grpSpPr bwMode="auto">
          <a:xfrm>
            <a:off x="281517" y="1679576"/>
            <a:ext cx="11631083" cy="1330325"/>
            <a:chOff x="-3905251" y="4294188"/>
            <a:chExt cx="13027839" cy="1892300"/>
          </a:xfrm>
        </p:grpSpPr>
        <p:sp>
          <p:nvSpPr>
            <p:cNvPr id="1033"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4"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5"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6"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37"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1028" name="Title Placeholder 1"/>
          <p:cNvSpPr>
            <a:spLocks noGrp="1"/>
          </p:cNvSpPr>
          <p:nvPr>
            <p:ph type="title"/>
          </p:nvPr>
        </p:nvSpPr>
        <p:spPr bwMode="auto">
          <a:xfrm>
            <a:off x="609600" y="338139"/>
            <a:ext cx="109728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4" name="Date Placeholder 3"/>
          <p:cNvSpPr>
            <a:spLocks noGrp="1"/>
          </p:cNvSpPr>
          <p:nvPr>
            <p:ph type="dt" sz="half" idx="2"/>
          </p:nvPr>
        </p:nvSpPr>
        <p:spPr>
          <a:xfrm>
            <a:off x="6885518" y="6249989"/>
            <a:ext cx="5048249" cy="365125"/>
          </a:xfrm>
          <a:prstGeom prst="rect">
            <a:avLst/>
          </a:prstGeom>
        </p:spPr>
        <p:txBody>
          <a:bodyPr vert="horz" lIns="91440" tIns="45720" rIns="91440" bIns="45720" rtlCol="0" anchor="ctr"/>
          <a:lstStyle>
            <a:lvl1pPr algn="r">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5" name="Footer Placeholder 4"/>
          <p:cNvSpPr>
            <a:spLocks noGrp="1"/>
          </p:cNvSpPr>
          <p:nvPr>
            <p:ph type="ftr" sz="quarter" idx="3"/>
          </p:nvPr>
        </p:nvSpPr>
        <p:spPr>
          <a:xfrm>
            <a:off x="258233" y="6249989"/>
            <a:ext cx="5048251" cy="365125"/>
          </a:xfrm>
          <a:prstGeom prst="rect">
            <a:avLst/>
          </a:prstGeom>
        </p:spPr>
        <p:txBody>
          <a:bodyPr vert="horz" lIns="91440" tIns="45720" rIns="91440" bIns="45720" rtlCol="0" anchor="ctr"/>
          <a:lstStyle>
            <a:lvl1pPr algn="l">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6" name="Slide Number Placeholder 5"/>
          <p:cNvSpPr>
            <a:spLocks noGrp="1"/>
          </p:cNvSpPr>
          <p:nvPr>
            <p:ph type="sldNum" sz="quarter" idx="4"/>
          </p:nvPr>
        </p:nvSpPr>
        <p:spPr>
          <a:xfrm>
            <a:off x="5321300" y="6249989"/>
            <a:ext cx="1549400" cy="365125"/>
          </a:xfrm>
          <a:prstGeom prst="rect">
            <a:avLst/>
          </a:prstGeom>
        </p:spPr>
        <p:txBody>
          <a:bodyPr vert="horz" lIns="91440" tIns="45720" rIns="91440" bIns="45720" rtlCol="0" anchor="ctr"/>
          <a:lstStyle>
            <a:lvl1pPr algn="ctr">
              <a:defRPr sz="1000">
                <a:solidFill>
                  <a:schemeClr val="tx2"/>
                </a:solidFill>
                <a:latin typeface="Arial" panose="020B0604020202020204" pitchFamily="34" charset="0"/>
              </a:defRPr>
            </a:lvl1pPr>
          </a:lstStyle>
          <a:p>
            <a:pPr defTabSz="914400" fontAlgn="base">
              <a:spcBef>
                <a:spcPct val="0"/>
              </a:spcBef>
              <a:spcAft>
                <a:spcPct val="0"/>
              </a:spcAft>
              <a:defRPr/>
            </a:pPr>
            <a:fld id="{F889A6DF-2D42-4661-B0C7-E6978E40B97B}" type="slidenum">
              <a:rPr lang="zh-CN" altLang="zh-CN">
                <a:solidFill>
                  <a:srgbClr val="073E87"/>
                </a:solidFill>
                <a:ea typeface="宋体" panose="02010600030101010101" pitchFamily="2" charset="-122"/>
              </a:rPr>
            </a:fld>
            <a:endParaRPr lang="zh-CN" altLang="zh-CN">
              <a:solidFill>
                <a:srgbClr val="073E87"/>
              </a:solidFill>
              <a:ea typeface="宋体" panose="02010600030101010101" pitchFamily="2" charset="-122"/>
            </a:endParaRPr>
          </a:p>
        </p:txBody>
      </p:sp>
      <p:sp>
        <p:nvSpPr>
          <p:cNvPr id="1032" name="Text Placeholder 2"/>
          <p:cNvSpPr>
            <a:spLocks noGrp="1"/>
          </p:cNvSpPr>
          <p:nvPr>
            <p:ph type="body" idx="1"/>
          </p:nvPr>
        </p:nvSpPr>
        <p:spPr bwMode="auto">
          <a:xfrm>
            <a:off x="1162051" y="2674939"/>
            <a:ext cx="987848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pic>
        <p:nvPicPr>
          <p:cNvPr id="12" name="图片 11" descr="水印"/>
          <p:cNvPicPr>
            <a:picLocks noChangeAspect="1"/>
          </p:cNvPicPr>
          <p:nvPr userDrawn="1"/>
        </p:nvPicPr>
        <p:blipFill>
          <a:blip r:embed="rId14"/>
          <a:stretch>
            <a:fillRect/>
          </a:stretch>
        </p:blipFill>
        <p:spPr>
          <a:xfrm>
            <a:off x="7186295" y="63500"/>
            <a:ext cx="4902200" cy="158686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2pPr>
      <a:lvl3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3pPr>
      <a:lvl4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4pPr>
      <a:lvl5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mn-cs"/>
        </a:defRPr>
      </a:lvl4pPr>
      <a:lvl5pPr marL="1462405"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09600" y="1600200"/>
            <a:ext cx="109728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smtClean="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smtClean="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D6C66-B64F-4F85-BD64-802D83668D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C49F5-3722-42C4-839D-2C8D2EA5F5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599305" y="1865630"/>
            <a:ext cx="1554480" cy="645160"/>
          </a:xfrm>
          <a:prstGeom prst="rect">
            <a:avLst/>
          </a:prstGeom>
          <a:noFill/>
        </p:spPr>
        <p:txBody>
          <a:bodyPr wrap="none" rtlCol="0">
            <a:spAutoFit/>
          </a:bodyPr>
          <a:p>
            <a:r>
              <a:rPr lang="zh-CN" altLang="en-US" sz="3600"/>
              <a:t>应用文</a:t>
            </a:r>
            <a:endParaRPr lang="zh-CN" altLang="en-US" sz="3600"/>
          </a:p>
        </p:txBody>
      </p:sp>
      <p:sp>
        <p:nvSpPr>
          <p:cNvPr id="5" name="文本框 4"/>
          <p:cNvSpPr txBox="1"/>
          <p:nvPr/>
        </p:nvSpPr>
        <p:spPr>
          <a:xfrm>
            <a:off x="4323080" y="2892425"/>
            <a:ext cx="2286635" cy="645160"/>
          </a:xfrm>
          <a:prstGeom prst="rect">
            <a:avLst/>
          </a:prstGeom>
          <a:noFill/>
        </p:spPr>
        <p:txBody>
          <a:bodyPr wrap="none" rtlCol="0">
            <a:spAutoFit/>
          </a:bodyPr>
          <a:p>
            <a:r>
              <a:rPr lang="en-US" altLang="zh-CN" sz="3600">
                <a:solidFill>
                  <a:srgbClr val="FF0000"/>
                </a:solidFill>
              </a:rPr>
              <a:t>1.</a:t>
            </a:r>
            <a:r>
              <a:rPr lang="zh-CN" altLang="en-US" sz="3600">
                <a:solidFill>
                  <a:srgbClr val="FF0000"/>
                </a:solidFill>
              </a:rPr>
              <a:t>角色代入</a:t>
            </a:r>
            <a:endParaRPr lang="zh-CN" altLang="en-US" sz="360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192183" y="3250491"/>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27049" y="1618615"/>
            <a:ext cx="11184254" cy="1576070"/>
            <a:chOff x="4200115" y="884281"/>
            <a:chExt cx="4076672" cy="692009"/>
          </a:xfrm>
        </p:grpSpPr>
        <p:sp>
          <p:nvSpPr>
            <p:cNvPr id="61" name="矩形 60"/>
            <p:cNvSpPr/>
            <p:nvPr/>
          </p:nvSpPr>
          <p:spPr>
            <a:xfrm>
              <a:off x="4416760" y="945062"/>
              <a:ext cx="3768139" cy="570447"/>
            </a:xfrm>
            <a:prstGeom prst="rect">
              <a:avLst/>
            </a:prstGeom>
            <a:ln w="15875">
              <a:noFill/>
            </a:ln>
          </p:spPr>
          <p:txBody>
            <a:bodyPr wrap="square" lIns="68580" tIns="34290" rIns="68580" bIns="34290">
              <a:spAutoFit/>
            </a:bodyPr>
            <a:lstStyle/>
            <a:p>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①</a:t>
              </a:r>
              <a:r>
                <a:rPr lang="zh-CN" altLang="en-US" sz="2000" b="1" u="sng" dirty="0">
                  <a:solidFill>
                    <a:sysClr val="windowText" lastClr="000000">
                      <a:lumMod val="75000"/>
                      <a:lumOff val="25000"/>
                    </a:sysClr>
                  </a:solidFill>
                  <a:latin typeface="微软雅黑" panose="020B0503020204020204" charset="-122"/>
                  <a:ea typeface="微软雅黑" panose="020B0503020204020204" charset="-122"/>
                </a:rPr>
                <a:t>Learning</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 you are</a:t>
              </a:r>
              <a:r>
                <a:rPr lang="zh-CN" altLang="en-US" sz="2000" b="1" dirty="0">
                  <a:solidFill>
                    <a:srgbClr val="FF0000"/>
                  </a:solidFill>
                  <a:latin typeface="微软雅黑" panose="020B0503020204020204" charset="-122"/>
                  <a:ea typeface="微软雅黑" panose="020B0503020204020204" charset="-122"/>
                </a:rPr>
                <a:t> recruiting</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 volunteers to greet foreign students,</a:t>
              </a:r>
              <a:endParaRPr lang="zh-CN" altLang="en-US" sz="2000" b="1" dirty="0">
                <a:solidFill>
                  <a:sysClr val="windowText" lastClr="000000">
                    <a:lumMod val="75000"/>
                    <a:lumOff val="25000"/>
                  </a:sysClr>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②</a:t>
              </a:r>
              <a:r>
                <a:rPr lang="zh-CN" altLang="en-US" sz="2000" b="1" u="sng" dirty="0">
                  <a:solidFill>
                    <a:srgbClr val="C00000"/>
                  </a:solidFill>
                  <a:latin typeface="微软雅黑" panose="020B0503020204020204" charset="-122"/>
                  <a:ea typeface="微软雅黑" panose="020B0503020204020204" charset="-122"/>
                </a:rPr>
                <a:t>Hearing</a:t>
              </a:r>
              <a:r>
                <a:rPr lang="zh-CN" altLang="en-US" sz="2000" b="1" dirty="0">
                  <a:solidFill>
                    <a:srgbClr val="C00000"/>
                  </a:solidFill>
                  <a:latin typeface="微软雅黑" panose="020B0503020204020204" charset="-122"/>
                  <a:ea typeface="微软雅黑" panose="020B0503020204020204" charset="-122"/>
                </a:rPr>
                <a:t> your departure, </a:t>
              </a:r>
              <a:endParaRPr lang="zh-CN" altLang="en-US" sz="2000" b="1" dirty="0">
                <a:solidFill>
                  <a:srgbClr val="C00000"/>
                </a:solidFill>
                <a:latin typeface="微软雅黑" panose="020B0503020204020204" charset="-122"/>
                <a:ea typeface="微软雅黑" panose="020B0503020204020204" charset="-122"/>
              </a:endParaRPr>
            </a:p>
            <a:p>
              <a:r>
                <a:rPr lang="zh-CN" altLang="en-US" sz="2000" b="1" dirty="0">
                  <a:solidFill>
                    <a:srgbClr val="7030A0"/>
                  </a:solidFill>
                  <a:latin typeface="微软雅黑" panose="020B0503020204020204" charset="-122"/>
                  <a:ea typeface="微软雅黑" panose="020B0503020204020204" charset="-122"/>
                </a:rPr>
                <a:t>③</a:t>
              </a:r>
              <a:r>
                <a:rPr lang="zh-CN" altLang="en-US" sz="2000" b="1" u="sng" dirty="0">
                  <a:solidFill>
                    <a:srgbClr val="7030A0"/>
                  </a:solidFill>
                  <a:latin typeface="微软雅黑" panose="020B0503020204020204" charset="-122"/>
                  <a:ea typeface="微软雅黑" panose="020B0503020204020204" charset="-122"/>
                </a:rPr>
                <a:t>Hearing</a:t>
              </a:r>
              <a:r>
                <a:rPr lang="zh-CN" altLang="en-US" sz="2000" b="1" dirty="0">
                  <a:solidFill>
                    <a:srgbClr val="7030A0"/>
                  </a:solidFill>
                  <a:latin typeface="微软雅黑" panose="020B0503020204020204" charset="-122"/>
                  <a:ea typeface="微软雅黑" panose="020B0503020204020204" charset="-122"/>
                </a:rPr>
                <a:t> your schedule to stay in China in the coming winter v</a:t>
              </a:r>
              <a:r>
                <a:rPr lang="en-US" altLang="zh-CN" sz="2000" b="1" dirty="0">
                  <a:solidFill>
                    <a:srgbClr val="7030A0"/>
                  </a:solidFill>
                  <a:latin typeface="微软雅黑" panose="020B0503020204020204" charset="-122"/>
                  <a:ea typeface="微软雅黑" panose="020B0503020204020204" charset="-122"/>
                </a:rPr>
                <a:t>a</a:t>
              </a:r>
              <a:r>
                <a:rPr lang="zh-CN" altLang="en-US" sz="2000" b="1" dirty="0">
                  <a:solidFill>
                    <a:srgbClr val="7030A0"/>
                  </a:solidFill>
                  <a:latin typeface="微软雅黑" panose="020B0503020204020204" charset="-122"/>
                  <a:ea typeface="微软雅黑" panose="020B0503020204020204" charset="-122"/>
                </a:rPr>
                <a:t>cation,</a:t>
              </a:r>
              <a:endParaRPr lang="zh-CN" altLang="en-US" sz="2000" b="1" dirty="0">
                <a:solidFill>
                  <a:srgbClr val="7030A0"/>
                </a:solidFill>
                <a:latin typeface="微软雅黑" panose="020B0503020204020204" charset="-122"/>
                <a:ea typeface="微软雅黑" panose="020B0503020204020204" charset="-122"/>
              </a:endParaRPr>
            </a:p>
            <a:p>
              <a:r>
                <a:rPr lang="zh-CN" altLang="en-US" sz="2000" b="1" dirty="0">
                  <a:solidFill>
                    <a:srgbClr val="548F9D"/>
                  </a:solidFill>
                  <a:latin typeface="微软雅黑" panose="020B0503020204020204" charset="-122"/>
                  <a:ea typeface="微软雅黑" panose="020B0503020204020204" charset="-122"/>
                </a:rPr>
                <a:t>④</a:t>
              </a:r>
              <a:r>
                <a:rPr lang="zh-CN" altLang="en-US" sz="2000" b="1" u="sng" dirty="0">
                  <a:solidFill>
                    <a:srgbClr val="548F9D"/>
                  </a:solidFill>
                  <a:latin typeface="微软雅黑" panose="020B0503020204020204" charset="-122"/>
                  <a:ea typeface="微软雅黑" panose="020B0503020204020204" charset="-122"/>
                </a:rPr>
                <a:t>Knowing</a:t>
              </a:r>
              <a:r>
                <a:rPr lang="zh-CN" altLang="en-US" sz="2000" b="1" dirty="0">
                  <a:solidFill>
                    <a:srgbClr val="548F9D"/>
                  </a:solidFill>
                  <a:latin typeface="微软雅黑" panose="020B0503020204020204" charset="-122"/>
                  <a:ea typeface="微软雅黑" panose="020B0503020204020204" charset="-122"/>
                </a:rPr>
                <a:t> that you</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re really into learning Chinese</a:t>
              </a:r>
              <a:r>
                <a:rPr lang="en-US" altLang="zh-CN" sz="2000" b="1" dirty="0">
                  <a:solidFill>
                    <a:srgbClr val="548F9D"/>
                  </a:solidFill>
                  <a:latin typeface="微软雅黑" panose="020B0503020204020204" charset="-122"/>
                  <a:ea typeface="微软雅黑" panose="020B0503020204020204" charset="-122"/>
                </a:rPr>
                <a:t>/a lover of Chinese culture</a:t>
              </a:r>
              <a:r>
                <a:rPr lang="zh-CN" altLang="en-US" sz="2000" b="1" dirty="0">
                  <a:solidFill>
                    <a:srgbClr val="548F9D"/>
                  </a:solidFill>
                  <a:latin typeface="微软雅黑" panose="020B0503020204020204" charset="-122"/>
                  <a:ea typeface="微软雅黑" panose="020B0503020204020204" charset="-122"/>
                </a:rPr>
                <a:t>, </a:t>
              </a:r>
              <a:r>
                <a:rPr lang="zh-CN" altLang="en-US" sz="2000" b="1" dirty="0">
                  <a:solidFill>
                    <a:srgbClr val="7030A0"/>
                  </a:solidFill>
                  <a:latin typeface="微软雅黑" panose="020B0503020204020204" charset="-122"/>
                  <a:ea typeface="微软雅黑" panose="020B0503020204020204" charset="-122"/>
                </a:rPr>
                <a:t> </a:t>
              </a:r>
              <a:endParaRPr lang="zh-CN" altLang="en-US" sz="20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572135" y="3397250"/>
            <a:ext cx="11091545" cy="1481455"/>
            <a:chOff x="4226697" y="1647579"/>
            <a:chExt cx="4065813" cy="1572253"/>
          </a:xfrm>
        </p:grpSpPr>
        <p:sp>
          <p:nvSpPr>
            <p:cNvPr id="64" name="矩形 63"/>
            <p:cNvSpPr/>
            <p:nvPr/>
          </p:nvSpPr>
          <p:spPr>
            <a:xfrm>
              <a:off x="4495083" y="1744519"/>
              <a:ext cx="3620289" cy="1378838"/>
            </a:xfrm>
            <a:prstGeom prst="rect">
              <a:avLst/>
            </a:prstGeom>
            <a:ln w="15875">
              <a:noFill/>
            </a:ln>
          </p:spPr>
          <p:txBody>
            <a:bodyPr wrap="square" lIns="68580" tIns="34290" rIns="68580" bIns="34290">
              <a:spAutoFit/>
            </a:bodyPr>
            <a:lstStyle/>
            <a:p>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①I</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m writing </a:t>
              </a:r>
              <a:r>
                <a:rPr lang="zh-CN" altLang="en-US" sz="2000" b="1" u="sng" dirty="0">
                  <a:solidFill>
                    <a:sysClr val="windowText" lastClr="000000">
                      <a:lumMod val="75000"/>
                      <a:lumOff val="25000"/>
                    </a:sysClr>
                  </a:solidFill>
                  <a:latin typeface="微软雅黑" panose="020B0503020204020204" charset="-122"/>
                  <a:ea typeface="微软雅黑" panose="020B0503020204020204" charset="-122"/>
                </a:rPr>
                <a:t>for the position</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2000" b="1" dirty="0">
                  <a:solidFill>
                    <a:sysClr val="windowText" lastClr="000000">
                      <a:lumMod val="75000"/>
                      <a:lumOff val="25000"/>
                    </a:sysClr>
                  </a:solidFill>
                  <a:latin typeface="微软雅黑" panose="020B0503020204020204" charset="-122"/>
                  <a:ea typeface="微软雅黑" panose="020B0503020204020204" charset="-122"/>
                </a:rPr>
                <a:t>申请信</a:t>
              </a:r>
              <a:r>
                <a:rPr lang="en-US" altLang="zh-CN" sz="2000" b="1" dirty="0">
                  <a:solidFill>
                    <a:sysClr val="windowText" lastClr="000000">
                      <a:lumMod val="75000"/>
                      <a:lumOff val="25000"/>
                    </a:sysClr>
                  </a:solidFill>
                  <a:latin typeface="微软雅黑" panose="020B0503020204020204" charset="-122"/>
                  <a:ea typeface="微软雅黑" panose="020B0503020204020204" charset="-122"/>
                </a:rPr>
                <a:t>)</a:t>
              </a:r>
              <a:endParaRPr lang="zh-CN" altLang="en-US" sz="2000" b="1" dirty="0">
                <a:solidFill>
                  <a:sysClr val="windowText" lastClr="000000">
                    <a:lumMod val="75000"/>
                    <a:lumOff val="25000"/>
                  </a:sysClr>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②I</a:t>
              </a:r>
              <a:r>
                <a:rPr lang="en-US" altLang="zh-CN" sz="2000" b="1" dirty="0">
                  <a:solidFill>
                    <a:srgbClr val="C00000"/>
                  </a:solidFill>
                  <a:latin typeface="微软雅黑" panose="020B0503020204020204" charset="-122"/>
                  <a:ea typeface="微软雅黑" panose="020B0503020204020204" charset="-122"/>
                </a:rPr>
                <a:t>'</a:t>
              </a:r>
              <a:r>
                <a:rPr lang="zh-CN" altLang="en-US" sz="2000" b="1" dirty="0">
                  <a:solidFill>
                    <a:srgbClr val="C00000"/>
                  </a:solidFill>
                  <a:latin typeface="微软雅黑" panose="020B0503020204020204" charset="-122"/>
                  <a:ea typeface="微软雅黑" panose="020B0503020204020204" charset="-122"/>
                </a:rPr>
                <a:t>m writing </a:t>
              </a:r>
              <a:r>
                <a:rPr lang="zh-CN" altLang="en-US" sz="2000" b="1" u="sng" dirty="0">
                  <a:solidFill>
                    <a:srgbClr val="C00000"/>
                  </a:solidFill>
                  <a:latin typeface="微软雅黑" panose="020B0503020204020204" charset="-122"/>
                  <a:ea typeface="微软雅黑" panose="020B0503020204020204" charset="-122"/>
                </a:rPr>
                <a:t>to express my sincere gratitude</a:t>
              </a:r>
              <a:r>
                <a:rPr lang="zh-CN" altLang="en-US" sz="2000" b="1" dirty="0">
                  <a:solidFill>
                    <a:srgbClr val="C00000"/>
                  </a:solidFill>
                  <a:latin typeface="微软雅黑" panose="020B0503020204020204" charset="-122"/>
                  <a:ea typeface="微软雅黑" panose="020B0503020204020204" charset="-122"/>
                </a:rPr>
                <a:t>（感谢信）</a:t>
              </a:r>
              <a:endParaRPr lang="zh-CN" altLang="en-US" sz="2000" b="1" dirty="0">
                <a:solidFill>
                  <a:srgbClr val="C00000"/>
                </a:solidFill>
                <a:latin typeface="微软雅黑" panose="020B0503020204020204" charset="-122"/>
                <a:ea typeface="微软雅黑" panose="020B0503020204020204" charset="-122"/>
              </a:endParaRPr>
            </a:p>
            <a:p>
              <a:r>
                <a:rPr lang="zh-CN" altLang="en-US" sz="2000" b="1" dirty="0">
                  <a:solidFill>
                    <a:srgbClr val="7030A0"/>
                  </a:solidFill>
                  <a:latin typeface="微软雅黑" panose="020B0503020204020204" charset="-122"/>
                  <a:ea typeface="微软雅黑" panose="020B0503020204020204" charset="-122"/>
                </a:rPr>
                <a:t>③I</a:t>
              </a:r>
              <a:r>
                <a:rPr lang="en-US" altLang="zh-CN" sz="2000" b="1" dirty="0">
                  <a:solidFill>
                    <a:srgbClr val="7030A0"/>
                  </a:solidFill>
                  <a:latin typeface="微软雅黑" panose="020B0503020204020204" charset="-122"/>
                  <a:ea typeface="微软雅黑" panose="020B0503020204020204" charset="-122"/>
                </a:rPr>
                <a:t>'</a:t>
              </a:r>
              <a:r>
                <a:rPr lang="zh-CN" altLang="en-US" sz="2000" b="1" dirty="0">
                  <a:solidFill>
                    <a:srgbClr val="7030A0"/>
                  </a:solidFill>
                  <a:latin typeface="微软雅黑" panose="020B0503020204020204" charset="-122"/>
                  <a:ea typeface="微软雅黑" panose="020B0503020204020204" charset="-122"/>
                </a:rPr>
                <a:t>m writing </a:t>
              </a:r>
              <a:r>
                <a:rPr lang="zh-CN" altLang="en-US" sz="2000" b="1" u="sng" dirty="0">
                  <a:solidFill>
                    <a:srgbClr val="7030A0"/>
                  </a:solidFill>
                  <a:latin typeface="微软雅黑" panose="020B0503020204020204" charset="-122"/>
                  <a:ea typeface="微软雅黑" panose="020B0503020204020204" charset="-122"/>
                </a:rPr>
                <a:t>to extend my sincere invitation to you</a:t>
              </a:r>
              <a:r>
                <a:rPr lang="zh-CN" altLang="en-US" sz="2000" b="1" dirty="0">
                  <a:solidFill>
                    <a:srgbClr val="7030A0"/>
                  </a:solidFill>
                  <a:latin typeface="微软雅黑" panose="020B0503020204020204" charset="-122"/>
                  <a:ea typeface="微软雅黑" panose="020B0503020204020204" charset="-122"/>
                </a:rPr>
                <a:t>（邀请信）</a:t>
              </a:r>
              <a:endParaRPr lang="zh-CN" altLang="en-US" sz="2000" b="1" dirty="0">
                <a:solidFill>
                  <a:srgbClr val="7030A0"/>
                </a:solidFill>
                <a:latin typeface="微软雅黑" panose="020B0503020204020204" charset="-122"/>
                <a:ea typeface="微软雅黑" panose="020B0503020204020204" charset="-122"/>
              </a:endParaRPr>
            </a:p>
            <a:p>
              <a:r>
                <a:rPr lang="zh-CN" altLang="en-US" sz="2000" b="1" dirty="0">
                  <a:solidFill>
                    <a:srgbClr val="548F9D"/>
                  </a:solidFill>
                  <a:latin typeface="微软雅黑" panose="020B0503020204020204" charset="-122"/>
                  <a:ea typeface="微软雅黑" panose="020B0503020204020204" charset="-122"/>
                </a:rPr>
                <a:t>④I</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m writing </a:t>
              </a:r>
              <a:r>
                <a:rPr lang="zh-CN" altLang="en-US" sz="2000" b="1" u="sng" dirty="0">
                  <a:solidFill>
                    <a:srgbClr val="548F9D"/>
                  </a:solidFill>
                  <a:latin typeface="微软雅黑" panose="020B0503020204020204" charset="-122"/>
                  <a:ea typeface="微软雅黑" panose="020B0503020204020204" charset="-122"/>
                </a:rPr>
                <a:t>to invite you</a:t>
              </a:r>
              <a:r>
                <a:rPr lang="zh-CN" altLang="en-US" sz="2000" b="1" dirty="0">
                  <a:solidFill>
                    <a:srgbClr val="548F9D"/>
                  </a:solidFill>
                  <a:latin typeface="微软雅黑" panose="020B0503020204020204" charset="-122"/>
                  <a:ea typeface="微软雅黑" panose="020B0503020204020204" charset="-122"/>
                </a:rPr>
                <a:t> to join in a Chinese </a:t>
              </a:r>
              <a:r>
                <a:rPr lang="en-US" altLang="zh-CN" sz="2000" b="1" dirty="0">
                  <a:solidFill>
                    <a:srgbClr val="548F9D"/>
                  </a:solidFill>
                  <a:latin typeface="微软雅黑" panose="020B0503020204020204" charset="-122"/>
                  <a:ea typeface="微软雅黑" panose="020B0503020204020204" charset="-122"/>
                </a:rPr>
                <a:t>S</a:t>
              </a:r>
              <a:r>
                <a:rPr lang="zh-CN" altLang="en-US" sz="2000" b="1" dirty="0">
                  <a:solidFill>
                    <a:srgbClr val="548F9D"/>
                  </a:solidFill>
                  <a:latin typeface="微软雅黑" panose="020B0503020204020204" charset="-122"/>
                  <a:ea typeface="微软雅黑" panose="020B0503020204020204" charset="-122"/>
                </a:rPr>
                <a:t>peech </a:t>
              </a:r>
              <a:r>
                <a:rPr lang="en-US" altLang="zh-CN" sz="2000" b="1" dirty="0">
                  <a:solidFill>
                    <a:srgbClr val="548F9D"/>
                  </a:solidFill>
                  <a:latin typeface="微软雅黑" panose="020B0503020204020204" charset="-122"/>
                  <a:ea typeface="微软雅黑" panose="020B0503020204020204" charset="-122"/>
                </a:rPr>
                <a:t>C</a:t>
              </a:r>
              <a:r>
                <a:rPr lang="zh-CN" altLang="en-US" sz="2000" b="1" dirty="0">
                  <a:solidFill>
                    <a:srgbClr val="548F9D"/>
                  </a:solidFill>
                  <a:latin typeface="微软雅黑" panose="020B0503020204020204" charset="-122"/>
                  <a:ea typeface="微软雅黑" panose="020B0503020204020204" charset="-122"/>
                </a:rPr>
                <a:t>ontest </a:t>
              </a:r>
              <a:r>
                <a:rPr lang="en-US" altLang="zh-CN" sz="2000" b="1" dirty="0">
                  <a:solidFill>
                    <a:srgbClr val="548F9D"/>
                  </a:solidFill>
                  <a:latin typeface="微软雅黑" panose="020B0503020204020204" charset="-122"/>
                  <a:ea typeface="微软雅黑" panose="020B0503020204020204" charset="-122"/>
                </a:rPr>
                <a:t>(</a:t>
              </a:r>
              <a:r>
                <a:rPr lang="zh-CN" altLang="en-US" sz="2000" b="1" dirty="0">
                  <a:solidFill>
                    <a:srgbClr val="548F9D"/>
                  </a:solidFill>
                  <a:latin typeface="微软雅黑" panose="020B0503020204020204" charset="-122"/>
                  <a:ea typeface="微软雅黑" panose="020B0503020204020204" charset="-122"/>
                </a:rPr>
                <a:t>邀请告知信</a:t>
              </a:r>
              <a:r>
                <a:rPr lang="en-US" altLang="zh-CN" sz="2000" b="1" dirty="0">
                  <a:solidFill>
                    <a:srgbClr val="548F9D"/>
                  </a:solidFill>
                  <a:latin typeface="微软雅黑" panose="020B0503020204020204" charset="-122"/>
                  <a:ea typeface="微软雅黑" panose="020B0503020204020204" charset="-122"/>
                </a:rPr>
                <a:t>)</a:t>
              </a:r>
              <a:endParaRPr lang="en-US" altLang="zh-CN" sz="2000" b="1" dirty="0">
                <a:solidFill>
                  <a:srgbClr val="548F9D"/>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5081270"/>
            <a:ext cx="11194414" cy="1457960"/>
            <a:chOff x="4254577" y="2486890"/>
            <a:chExt cx="3911831" cy="540045"/>
          </a:xfrm>
        </p:grpSpPr>
        <p:sp>
          <p:nvSpPr>
            <p:cNvPr id="67" name="矩形 66"/>
            <p:cNvSpPr/>
            <p:nvPr/>
          </p:nvSpPr>
          <p:spPr>
            <a:xfrm>
              <a:off x="4456844" y="2522876"/>
              <a:ext cx="3709564" cy="481242"/>
            </a:xfrm>
            <a:prstGeom prst="rect">
              <a:avLst/>
            </a:prstGeom>
            <a:ln w="15875">
              <a:noFill/>
            </a:ln>
          </p:spPr>
          <p:txBody>
            <a:bodyPr wrap="square" lIns="68580" tIns="34290" rIns="68580" bIns="34290">
              <a:spAutoFit/>
            </a:bodyPr>
            <a:lstStyle/>
            <a:p>
              <a:r>
                <a:rPr sz="2000" b="1" dirty="0">
                  <a:solidFill>
                    <a:sysClr val="windowText" lastClr="000000">
                      <a:lumMod val="75000"/>
                      <a:lumOff val="25000"/>
                    </a:sysClr>
                  </a:solidFill>
                  <a:latin typeface="微软雅黑" panose="020B0503020204020204" charset="-122"/>
                  <a:ea typeface="微软雅黑" panose="020B0503020204020204" charset="-122"/>
                </a:rPr>
                <a:t>①with the purpose of improving my English level and accumulating experience.</a:t>
              </a:r>
              <a:endParaRPr sz="2000" b="1" dirty="0">
                <a:solidFill>
                  <a:sysClr val="windowText" lastClr="000000">
                    <a:lumMod val="75000"/>
                    <a:lumOff val="25000"/>
                  </a:sysClr>
                </a:solidFill>
                <a:latin typeface="微软雅黑" panose="020B0503020204020204" charset="-122"/>
                <a:ea typeface="微软雅黑" panose="020B0503020204020204" charset="-122"/>
              </a:endParaRPr>
            </a:p>
            <a:p>
              <a:r>
                <a:rPr sz="2000" b="1" dirty="0">
                  <a:solidFill>
                    <a:srgbClr val="C00000"/>
                  </a:solidFill>
                  <a:latin typeface="微软雅黑" panose="020B0503020204020204" charset="-122"/>
                  <a:ea typeface="微软雅黑" panose="020B0503020204020204" charset="-122"/>
                </a:rPr>
                <a:t>②for your generous help. </a:t>
              </a:r>
              <a:endParaRPr sz="2000" b="1" dirty="0">
                <a:solidFill>
                  <a:srgbClr val="C00000"/>
                </a:solidFill>
                <a:latin typeface="微软雅黑" panose="020B0503020204020204" charset="-122"/>
                <a:ea typeface="微软雅黑" panose="020B0503020204020204" charset="-122"/>
              </a:endParaRPr>
            </a:p>
            <a:p>
              <a:r>
                <a:rPr sz="2000" b="1" dirty="0">
                  <a:solidFill>
                    <a:srgbClr val="7030A0"/>
                  </a:solidFill>
                  <a:latin typeface="微软雅黑" panose="020B0503020204020204" charset="-122"/>
                  <a:ea typeface="微软雅黑" panose="020B0503020204020204" charset="-122"/>
                </a:rPr>
                <a:t>③to spend the Spring Festival with my family.</a:t>
              </a:r>
              <a:endParaRPr sz="2000" b="1" dirty="0">
                <a:solidFill>
                  <a:srgbClr val="7030A0"/>
                </a:solidFill>
                <a:latin typeface="微软雅黑" panose="020B0503020204020204" charset="-122"/>
                <a:ea typeface="微软雅黑" panose="020B0503020204020204" charset="-122"/>
              </a:endParaRPr>
            </a:p>
            <a:p>
              <a:r>
                <a:rPr sz="2000" b="1" dirty="0">
                  <a:solidFill>
                    <a:srgbClr val="548F9D"/>
                  </a:solidFill>
                  <a:latin typeface="微软雅黑" panose="020B0503020204020204" charset="-122"/>
                  <a:ea typeface="微软雅黑" panose="020B0503020204020204" charset="-122"/>
                </a:rPr>
                <a:t>④to be hosted in our school auditorium from 2:00</a:t>
              </a:r>
              <a:r>
                <a:rPr lang="en-US" sz="2000" b="1" dirty="0">
                  <a:solidFill>
                    <a:srgbClr val="548F9D"/>
                  </a:solidFill>
                  <a:latin typeface="微软雅黑" panose="020B0503020204020204" charset="-122"/>
                  <a:ea typeface="微软雅黑" panose="020B0503020204020204" charset="-122"/>
                </a:rPr>
                <a:t>pm</a:t>
              </a:r>
              <a:r>
                <a:rPr sz="2000" b="1" dirty="0">
                  <a:solidFill>
                    <a:srgbClr val="548F9D"/>
                  </a:solidFill>
                  <a:latin typeface="微软雅黑" panose="020B0503020204020204" charset="-122"/>
                  <a:ea typeface="微软雅黑" panose="020B0503020204020204" charset="-122"/>
                </a:rPr>
                <a:t> to 5:00</a:t>
              </a:r>
              <a:r>
                <a:rPr lang="en-US" sz="2000" b="1" dirty="0">
                  <a:solidFill>
                    <a:srgbClr val="548F9D"/>
                  </a:solidFill>
                  <a:latin typeface="微软雅黑" panose="020B0503020204020204" charset="-122"/>
                  <a:ea typeface="微软雅黑" panose="020B0503020204020204" charset="-122"/>
                </a:rPr>
                <a:t>pm</a:t>
              </a:r>
              <a:r>
                <a:rPr sz="2000" b="1" dirty="0">
                  <a:solidFill>
                    <a:srgbClr val="548F9D"/>
                  </a:solidFill>
                  <a:latin typeface="微软雅黑" panose="020B0503020204020204" charset="-122"/>
                  <a:ea typeface="微软雅黑" panose="020B0503020204020204" charset="-122"/>
                </a:rPr>
                <a:t> </a:t>
              </a:r>
              <a:r>
                <a:rPr lang="en-US" sz="2000" b="1" dirty="0">
                  <a:solidFill>
                    <a:srgbClr val="548F9D"/>
                  </a:solidFill>
                  <a:latin typeface="微软雅黑" panose="020B0503020204020204" charset="-122"/>
                  <a:ea typeface="微软雅黑" panose="020B0503020204020204" charset="-122"/>
                </a:rPr>
                <a:t>on</a:t>
              </a:r>
              <a:r>
                <a:rPr sz="2000" b="1" dirty="0">
                  <a:solidFill>
                    <a:srgbClr val="548F9D"/>
                  </a:solidFill>
                  <a:latin typeface="微软雅黑" panose="020B0503020204020204" charset="-122"/>
                  <a:ea typeface="微软雅黑" panose="020B0503020204020204" charset="-122"/>
                </a:rPr>
                <a:t> Feb. 6</a:t>
              </a:r>
              <a:r>
                <a:rPr sz="2000" b="1" baseline="30000" dirty="0">
                  <a:solidFill>
                    <a:srgbClr val="548F9D"/>
                  </a:solidFill>
                  <a:latin typeface="微软雅黑" panose="020B0503020204020204" charset="-122"/>
                  <a:ea typeface="微软雅黑" panose="020B0503020204020204" charset="-122"/>
                </a:rPr>
                <a:t>th</a:t>
              </a:r>
              <a:r>
                <a:rPr sz="2000" b="1" dirty="0">
                  <a:solidFill>
                    <a:srgbClr val="548F9D"/>
                  </a:solidFill>
                  <a:latin typeface="微软雅黑" panose="020B0503020204020204" charset="-122"/>
                  <a:ea typeface="微软雅黑" panose="020B0503020204020204" charset="-122"/>
                </a:rPr>
                <a:t> .</a:t>
              </a:r>
              <a:endParaRPr sz="2000" b="1" dirty="0">
                <a:solidFill>
                  <a:srgbClr val="548F9D"/>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3" name="文本框 2"/>
          <p:cNvSpPr txBox="1"/>
          <p:nvPr/>
        </p:nvSpPr>
        <p:spPr>
          <a:xfrm>
            <a:off x="320040" y="937895"/>
            <a:ext cx="10908665" cy="706755"/>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endParaRPr lang="zh-CN" altLang="en-US" sz="2000" b="1">
              <a:solidFill>
                <a:srgbClr val="C00000"/>
              </a:solidFill>
            </a:endParaRPr>
          </a:p>
          <a:p>
            <a:r>
              <a:rPr lang="zh-CN" altLang="en-US" sz="2000" b="1">
                <a:solidFill>
                  <a:srgbClr val="FF0000"/>
                </a:solidFill>
              </a:rPr>
              <a:t> </a:t>
            </a:r>
            <a:r>
              <a:rPr lang="en-US" altLang="zh-CN" sz="2000" b="1">
                <a:solidFill>
                  <a:srgbClr val="FF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（角色代入，第一层级信息，第一段</a:t>
            </a:r>
            <a:r>
              <a:rPr lang="zh-CN" altLang="en-US" sz="2000" b="1">
                <a:solidFill>
                  <a:srgbClr val="C00000"/>
                </a:solidFill>
              </a:rPr>
              <a:t>两行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62814"/>
            <a:ext cx="11091543" cy="715536"/>
            <a:chOff x="4200115" y="884282"/>
            <a:chExt cx="4076672" cy="763763"/>
          </a:xfrm>
        </p:grpSpPr>
        <p:sp>
          <p:nvSpPr>
            <p:cNvPr id="61" name="矩形 60"/>
            <p:cNvSpPr/>
            <p:nvPr/>
          </p:nvSpPr>
          <p:spPr>
            <a:xfrm>
              <a:off x="4340275" y="917086"/>
              <a:ext cx="3768139" cy="729989"/>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Knowing your keen enthusiasm for Chinese, </a:t>
              </a:r>
              <a:endParaRPr lang="en-US" altLang="zh-CN" sz="2400" b="1" dirty="0">
                <a:solidFill>
                  <a:srgbClr val="002060"/>
                </a:solidFill>
                <a:latin typeface="微软雅黑" panose="020B0503020204020204" charset="-122"/>
                <a:ea typeface="微软雅黑" panose="020B0503020204020204" charset="-122"/>
              </a:endParaRPr>
            </a:p>
            <a:p>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64543" y="1545956"/>
              <a:ext cx="3881543" cy="1524405"/>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with utter sincerity </a:t>
              </a:r>
              <a:r>
                <a:rPr lang="en-US" altLang="zh-CN" sz="2400" b="1" u="sng" dirty="0">
                  <a:latin typeface="微软雅黑" panose="020B0503020204020204" charset="-122"/>
                  <a:ea typeface="微软雅黑" panose="020B0503020204020204" charset="-122"/>
                </a:rPr>
                <a:t>to invite </a:t>
              </a:r>
              <a:r>
                <a:rPr lang="en-US" altLang="zh-CN" sz="2400" b="1" dirty="0">
                  <a:latin typeface="微软雅黑" panose="020B0503020204020204" charset="-122"/>
                  <a:ea typeface="微软雅黑" panose="020B0503020204020204" charset="-122"/>
                </a:rPr>
                <a:t>you to participate in a Chinese speech competition</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715441"/>
            <a:chOff x="4254577" y="2486890"/>
            <a:chExt cx="3907459" cy="540045"/>
          </a:xfrm>
        </p:grpSpPr>
        <p:sp>
          <p:nvSpPr>
            <p:cNvPr id="67" name="矩形 66"/>
            <p:cNvSpPr/>
            <p:nvPr/>
          </p:nvSpPr>
          <p:spPr>
            <a:xfrm>
              <a:off x="4386928" y="2510017"/>
              <a:ext cx="3709564" cy="516233"/>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and inform you of the relevant details. </a:t>
              </a:r>
              <a:endParaRPr lang="en-US" sz="2400" b="1" dirty="0">
                <a:solidFill>
                  <a:schemeClr val="accent4">
                    <a:lumMod val="50000"/>
                  </a:schemeClr>
                </a:solidFill>
                <a:latin typeface="微软雅黑" panose="020B0503020204020204" charset="-122"/>
                <a:ea typeface="微软雅黑" panose="020B0503020204020204" charset="-122"/>
              </a:endParaRPr>
            </a:p>
            <a:p>
              <a:r>
                <a:rPr lang="en-US" altLang="zh-CN" sz="1600" i="1" dirty="0">
                  <a:solidFill>
                    <a:schemeClr val="accent4">
                      <a:lumMod val="50000"/>
                    </a:schemeClr>
                  </a:solidFill>
                  <a:latin typeface="微软雅黑" panose="020B0503020204020204" charset="-122"/>
                  <a:ea typeface="微软雅黑" panose="020B0503020204020204" charset="-122"/>
                </a:rPr>
                <a:t> </a:t>
              </a:r>
              <a:endParaRPr lang="zh-CN" altLang="en-US" sz="1600" i="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平行四边形 23"/>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2" name="矩形 1"/>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3" name="矩形 2"/>
          <p:cNvSpPr/>
          <p:nvPr/>
        </p:nvSpPr>
        <p:spPr>
          <a:xfrm>
            <a:off x="339725" y="5514568"/>
            <a:ext cx="11533319" cy="784830"/>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☞了解你对汉语的热情</a:t>
            </a:r>
            <a:r>
              <a:rPr lang="en-US" altLang="zh-CN" sz="2400" dirty="0"/>
              <a:t>,</a:t>
            </a:r>
            <a:r>
              <a:rPr lang="zh-CN" altLang="en-US" sz="2400" dirty="0"/>
              <a:t>我用真心诚意邀请你参加汉语演讲比赛和告诉你的相关信息。</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4" name="文本框 3"/>
          <p:cNvSpPr txBox="1"/>
          <p:nvPr/>
        </p:nvSpPr>
        <p:spPr>
          <a:xfrm>
            <a:off x="212725" y="1040130"/>
            <a:ext cx="1153477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0-#ppt_w/2"/>
                                          </p:val>
                                        </p:tav>
                                        <p:tav tm="100000">
                                          <p:val>
                                            <p:strVal val="#ppt_x"/>
                                          </p:val>
                                        </p:tav>
                                      </p:tavLst>
                                    </p:anim>
                                    <p:anim calcmode="lin" valueType="num">
                                      <p:cBhvr additive="base">
                                        <p:cTn id="31" dur="500" fill="hold"/>
                                        <p:tgtEl>
                                          <p:spTgt spid="5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16626"/>
            <a:ext cx="11091543" cy="807912"/>
            <a:chOff x="4200115" y="834981"/>
            <a:chExt cx="4076672" cy="862366"/>
          </a:xfrm>
        </p:grpSpPr>
        <p:sp>
          <p:nvSpPr>
            <p:cNvPr id="61" name="矩形 60"/>
            <p:cNvSpPr/>
            <p:nvPr/>
          </p:nvSpPr>
          <p:spPr>
            <a:xfrm>
              <a:off x="4332826" y="834981"/>
              <a:ext cx="3881181" cy="862366"/>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Knowing that you're really into learning Chinese/a lover of Chinese culture, </a:t>
              </a:r>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39176" y="1851472"/>
              <a:ext cx="3881543" cy="827536"/>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to invite you to participate in a Chinese Speech Contest,</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978078"/>
            <a:chOff x="4254577" y="2486890"/>
            <a:chExt cx="3907459" cy="632972"/>
          </a:xfrm>
        </p:grpSpPr>
        <p:sp>
          <p:nvSpPr>
            <p:cNvPr id="67" name="矩形 66"/>
            <p:cNvSpPr/>
            <p:nvPr/>
          </p:nvSpPr>
          <p:spPr>
            <a:xfrm>
              <a:off x="4386928" y="2510016"/>
              <a:ext cx="3709564" cy="609846"/>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to be hosted in our school auditorium from 2:00pm to 5:00pm on Feb. 6th .</a:t>
              </a:r>
              <a:endParaRPr lang="en-US" sz="2400" b="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0490" y="5388444"/>
            <a:ext cx="11533319" cy="1131079"/>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☞知道你真的很喜欢学习中文</a:t>
            </a:r>
            <a:r>
              <a:rPr lang="en-US" altLang="zh-CN" sz="2400" dirty="0"/>
              <a:t>/</a:t>
            </a:r>
            <a:r>
              <a:rPr lang="zh-CN" altLang="en-US" sz="2400" dirty="0"/>
              <a:t>热爱中国文化，我写信邀请你参加将于</a:t>
            </a:r>
            <a:r>
              <a:rPr lang="en-US" altLang="zh-CN" sz="2400" dirty="0"/>
              <a:t>2</a:t>
            </a:r>
            <a:r>
              <a:rPr lang="zh-CN" altLang="en-US" sz="2400" dirty="0"/>
              <a:t>月</a:t>
            </a:r>
            <a:r>
              <a:rPr lang="en-US" altLang="zh-CN" sz="2400" dirty="0"/>
              <a:t>6</a:t>
            </a:r>
            <a:r>
              <a:rPr lang="zh-CN" altLang="en-US" sz="2400" dirty="0"/>
              <a:t>日下午</a:t>
            </a:r>
            <a:r>
              <a:rPr lang="en-US" altLang="zh-CN" sz="2400" dirty="0"/>
              <a:t>2</a:t>
            </a:r>
            <a:r>
              <a:rPr lang="zh-CN" altLang="en-US" sz="2400" dirty="0"/>
              <a:t>点到</a:t>
            </a:r>
            <a:r>
              <a:rPr lang="en-US" altLang="zh-CN" sz="2400" dirty="0"/>
              <a:t>5</a:t>
            </a:r>
            <a:r>
              <a:rPr lang="zh-CN" altLang="en-US" sz="2400" dirty="0"/>
              <a:t>点在学校礼堂举行的汉语演讲比赛。</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6" name="平行四边形 5"/>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7" name="矩形 6"/>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8" name="文本框 7"/>
          <p:cNvSpPr txBox="1"/>
          <p:nvPr/>
        </p:nvSpPr>
        <p:spPr>
          <a:xfrm>
            <a:off x="295910" y="997585"/>
            <a:ext cx="1151826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213" y="22628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85765" y="3314524"/>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74672" y="4367353"/>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619759" y="2262814"/>
            <a:ext cx="11091543" cy="715536"/>
            <a:chOff x="4200115" y="884282"/>
            <a:chExt cx="4076672" cy="763763"/>
          </a:xfrm>
        </p:grpSpPr>
        <p:sp>
          <p:nvSpPr>
            <p:cNvPr id="61" name="矩形 60"/>
            <p:cNvSpPr/>
            <p:nvPr/>
          </p:nvSpPr>
          <p:spPr>
            <a:xfrm>
              <a:off x="4340275" y="1032092"/>
              <a:ext cx="3768139" cy="468142"/>
            </a:xfrm>
            <a:prstGeom prst="rect">
              <a:avLst/>
            </a:prstGeom>
            <a:ln w="15875">
              <a:noFill/>
            </a:ln>
          </p:spPr>
          <p:txBody>
            <a:bodyPr wrap="square" lIns="68580" tIns="34290" rIns="68580" bIns="34290">
              <a:spAutoFit/>
            </a:bodyPr>
            <a:lstStyle/>
            <a:p>
              <a:r>
                <a:rPr lang="en-US" altLang="zh-CN" sz="2400" b="1" dirty="0">
                  <a:solidFill>
                    <a:srgbClr val="002060"/>
                  </a:solidFill>
                  <a:latin typeface="微软雅黑" panose="020B0503020204020204" charset="-122"/>
                  <a:ea typeface="微软雅黑" panose="020B0503020204020204" charset="-122"/>
                </a:rPr>
                <a:t>With the long-awaited Chinese speech contest drawing,</a:t>
              </a:r>
              <a:endParaRPr lang="zh-CN" altLang="en-US" sz="1600" i="1" dirty="0">
                <a:solidFill>
                  <a:srgbClr val="002060"/>
                </a:solidFill>
                <a:latin typeface="微软雅黑" panose="020B0503020204020204" charset="-122"/>
                <a:ea typeface="微软雅黑" panose="020B0503020204020204" charset="-122"/>
              </a:endParaRPr>
            </a:p>
          </p:txBody>
        </p:sp>
        <p:sp>
          <p:nvSpPr>
            <p:cNvPr id="62" name="平行四边形 61"/>
            <p:cNvSpPr/>
            <p:nvPr/>
          </p:nvSpPr>
          <p:spPr>
            <a:xfrm>
              <a:off x="4200115" y="884282"/>
              <a:ext cx="4076672" cy="76376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24347" y="3184635"/>
            <a:ext cx="11112359" cy="1017020"/>
            <a:chOff x="4226697" y="1300878"/>
            <a:chExt cx="4065813" cy="1918958"/>
          </a:xfrm>
        </p:grpSpPr>
        <p:sp>
          <p:nvSpPr>
            <p:cNvPr id="64" name="矩形 63"/>
            <p:cNvSpPr/>
            <p:nvPr/>
          </p:nvSpPr>
          <p:spPr>
            <a:xfrm>
              <a:off x="4364543" y="1545956"/>
              <a:ext cx="3881543" cy="1524406"/>
            </a:xfrm>
            <a:prstGeom prst="rect">
              <a:avLst/>
            </a:prstGeom>
            <a:ln w="15875">
              <a:noFill/>
            </a:ln>
          </p:spPr>
          <p:txBody>
            <a:bodyPr wrap="square" lIns="68580" tIns="34290" rIns="68580" bIns="34290">
              <a:spAutoFit/>
            </a:bodyPr>
            <a:lstStyle/>
            <a:p>
              <a:r>
                <a:rPr lang="en-US" altLang="zh-CN" sz="2400" b="1" dirty="0">
                  <a:latin typeface="微软雅黑" panose="020B0503020204020204" charset="-122"/>
                  <a:ea typeface="微软雅黑" panose="020B0503020204020204" charset="-122"/>
                </a:rPr>
                <a:t> I'm writing to </a:t>
              </a:r>
              <a:r>
                <a:rPr lang="en-US" altLang="zh-CN" sz="2400" b="1" u="sng" dirty="0">
                  <a:latin typeface="微软雅黑" panose="020B0503020204020204" charset="-122"/>
                  <a:ea typeface="微软雅黑" panose="020B0503020204020204" charset="-122"/>
                </a:rPr>
                <a:t>issue a genuine/cordial invitation </a:t>
              </a:r>
              <a:r>
                <a:rPr lang="en-US" altLang="zh-CN" sz="2400" b="1" dirty="0">
                  <a:latin typeface="微软雅黑" panose="020B0503020204020204" charset="-122"/>
                  <a:ea typeface="微软雅黑" panose="020B0503020204020204" charset="-122"/>
                </a:rPr>
                <a:t>for your participation,</a:t>
              </a:r>
              <a:endParaRPr lang="en-US" altLang="zh-CN" sz="2400" b="1" u="sng" dirty="0">
                <a:latin typeface="微软雅黑" panose="020B0503020204020204" charset="-122"/>
                <a:ea typeface="微软雅黑" panose="020B0503020204020204" charset="-122"/>
              </a:endParaRPr>
            </a:p>
          </p:txBody>
        </p:sp>
        <p:sp>
          <p:nvSpPr>
            <p:cNvPr id="65" name="平行四边形 64"/>
            <p:cNvSpPr/>
            <p:nvPr/>
          </p:nvSpPr>
          <p:spPr>
            <a:xfrm>
              <a:off x="4226697" y="1300878"/>
              <a:ext cx="4065813" cy="1918958"/>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624347" y="4410366"/>
            <a:ext cx="11122992" cy="715441"/>
            <a:chOff x="4254577" y="2486890"/>
            <a:chExt cx="3907459" cy="540045"/>
          </a:xfrm>
        </p:grpSpPr>
        <p:sp>
          <p:nvSpPr>
            <p:cNvPr id="67" name="矩形 66"/>
            <p:cNvSpPr/>
            <p:nvPr/>
          </p:nvSpPr>
          <p:spPr>
            <a:xfrm>
              <a:off x="4386928" y="2510017"/>
              <a:ext cx="3709564" cy="516918"/>
            </a:xfrm>
            <a:prstGeom prst="rect">
              <a:avLst/>
            </a:prstGeom>
            <a:ln w="15875">
              <a:noFill/>
            </a:ln>
          </p:spPr>
          <p:txBody>
            <a:bodyPr wrap="square" lIns="68580" tIns="34290" rIns="68580" bIns="34290">
              <a:spAutoFit/>
            </a:bodyPr>
            <a:lstStyle/>
            <a:p>
              <a:r>
                <a:rPr lang="en-US" sz="2400" b="1" dirty="0">
                  <a:solidFill>
                    <a:schemeClr val="accent4">
                      <a:lumMod val="50000"/>
                    </a:schemeClr>
                  </a:solidFill>
                  <a:latin typeface="微软雅黑" panose="020B0503020204020204" charset="-122"/>
                  <a:ea typeface="微软雅黑" panose="020B0503020204020204" charset="-122"/>
                </a:rPr>
                <a:t>which is tailored annually for foreign students. </a:t>
              </a:r>
              <a:endParaRPr lang="en-US" sz="2400" b="1" dirty="0">
                <a:solidFill>
                  <a:schemeClr val="accent4">
                    <a:lumMod val="50000"/>
                  </a:schemeClr>
                </a:solidFill>
                <a:latin typeface="微软雅黑" panose="020B0503020204020204" charset="-122"/>
                <a:ea typeface="微软雅黑" panose="020B0503020204020204" charset="-122"/>
              </a:endParaRPr>
            </a:p>
            <a:p>
              <a:r>
                <a:rPr lang="en-US" sz="1600" i="1" dirty="0">
                  <a:solidFill>
                    <a:schemeClr val="accent4">
                      <a:lumMod val="50000"/>
                    </a:schemeClr>
                  </a:solidFill>
                  <a:latin typeface="微软雅黑" panose="020B0503020204020204" charset="-122"/>
                  <a:ea typeface="微软雅黑" panose="020B0503020204020204" charset="-122"/>
                </a:rPr>
                <a:t>tailor /ˈ</a:t>
              </a:r>
              <a:r>
                <a:rPr lang="en-US" sz="1600" i="1" dirty="0" err="1">
                  <a:solidFill>
                    <a:schemeClr val="accent4">
                      <a:lumMod val="50000"/>
                    </a:schemeClr>
                  </a:solidFill>
                  <a:latin typeface="微软雅黑" panose="020B0503020204020204" charset="-122"/>
                  <a:ea typeface="微软雅黑" panose="020B0503020204020204" charset="-122"/>
                </a:rPr>
                <a:t>teɪlə</a:t>
              </a:r>
              <a:r>
                <a:rPr lang="en-US" sz="1600" i="1" dirty="0">
                  <a:solidFill>
                    <a:schemeClr val="accent4">
                      <a:lumMod val="50000"/>
                    </a:schemeClr>
                  </a:solidFill>
                  <a:latin typeface="微软雅黑" panose="020B0503020204020204" charset="-122"/>
                  <a:ea typeface="微软雅黑" panose="020B0503020204020204" charset="-122"/>
                </a:rPr>
                <a:t>(r)/ </a:t>
              </a:r>
              <a:r>
                <a:rPr lang="en-US" altLang="zh-CN" sz="1600" i="1" dirty="0">
                  <a:solidFill>
                    <a:schemeClr val="accent4">
                      <a:lumMod val="50000"/>
                    </a:schemeClr>
                  </a:solidFill>
                  <a:latin typeface="微软雅黑" panose="020B0503020204020204" charset="-122"/>
                  <a:ea typeface="微软雅黑" panose="020B0503020204020204" charset="-122"/>
                </a:rPr>
                <a:t>n. </a:t>
              </a:r>
              <a:r>
                <a:rPr lang="zh-CN" altLang="en-US" sz="1600" i="1" dirty="0">
                  <a:solidFill>
                    <a:schemeClr val="accent4">
                      <a:lumMod val="50000"/>
                    </a:schemeClr>
                  </a:solidFill>
                  <a:latin typeface="微软雅黑" panose="020B0503020204020204" charset="-122"/>
                  <a:ea typeface="微软雅黑" panose="020B0503020204020204" charset="-122"/>
                </a:rPr>
                <a:t>裁缝 </a:t>
              </a:r>
              <a:r>
                <a:rPr lang="en-US" altLang="zh-CN" sz="1600" i="1" dirty="0">
                  <a:solidFill>
                    <a:schemeClr val="accent4">
                      <a:lumMod val="50000"/>
                    </a:schemeClr>
                  </a:solidFill>
                  <a:latin typeface="微软雅黑" panose="020B0503020204020204" charset="-122"/>
                  <a:ea typeface="微软雅黑" panose="020B0503020204020204" charset="-122"/>
                </a:rPr>
                <a:t>v. </a:t>
              </a:r>
              <a:r>
                <a:rPr lang="zh-CN" altLang="en-US" sz="1600" i="1" dirty="0">
                  <a:solidFill>
                    <a:schemeClr val="accent4">
                      <a:lumMod val="50000"/>
                    </a:schemeClr>
                  </a:solidFill>
                  <a:latin typeface="微软雅黑" panose="020B0503020204020204" charset="-122"/>
                  <a:ea typeface="微软雅黑" panose="020B0503020204020204" charset="-122"/>
                </a:rPr>
                <a:t>专门订做</a:t>
              </a:r>
              <a:endParaRPr lang="zh-CN" altLang="en-US" sz="1600" i="1" dirty="0">
                <a:solidFill>
                  <a:schemeClr val="accent4">
                    <a:lumMod val="50000"/>
                  </a:schemeClr>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0490" y="5388444"/>
            <a:ext cx="11533319" cy="1131079"/>
          </a:xfrm>
          <a:prstGeom prst="rect">
            <a:avLst/>
          </a:prstGeom>
        </p:spPr>
        <p:txBody>
          <a:bodyPr wrap="square">
            <a:spAutoFit/>
          </a:bodyPr>
          <a:lstStyle/>
          <a:p>
            <a:pPr>
              <a:lnSpc>
                <a:spcPts val="2700"/>
              </a:lnSpc>
            </a:pPr>
            <a:r>
              <a:rPr lang="zh-CN" altLang="en-US" b="1" dirty="0">
                <a:solidFill>
                  <a:srgbClr val="C00000"/>
                </a:solidFill>
              </a:rPr>
              <a:t>状语</a:t>
            </a:r>
            <a:r>
              <a:rPr lang="en-US" altLang="zh-CN" b="1" dirty="0">
                <a:solidFill>
                  <a:srgbClr val="C00000"/>
                </a:solidFill>
              </a:rPr>
              <a:t>(</a:t>
            </a:r>
            <a:r>
              <a:rPr lang="zh-CN" altLang="en-US" b="1" dirty="0">
                <a:solidFill>
                  <a:srgbClr val="C00000"/>
                </a:solidFill>
              </a:rPr>
              <a:t>写作背景</a:t>
            </a:r>
            <a:r>
              <a:rPr lang="en-US" altLang="zh-CN" b="1" dirty="0">
                <a:solidFill>
                  <a:srgbClr val="C00000"/>
                </a:solidFill>
              </a:rPr>
              <a:t>)+ I'm writing for / to... (</a:t>
            </a:r>
            <a:r>
              <a:rPr lang="zh-CN" altLang="en-US" b="1" dirty="0">
                <a:solidFill>
                  <a:srgbClr val="C00000"/>
                </a:solidFill>
              </a:rPr>
              <a:t>写作体裁</a:t>
            </a:r>
            <a:r>
              <a:rPr lang="en-US" altLang="zh-CN" b="1" dirty="0">
                <a:solidFill>
                  <a:srgbClr val="C00000"/>
                </a:solidFill>
              </a:rPr>
              <a:t>) + with the purpose of .../for .../to ...   (</a:t>
            </a:r>
            <a:r>
              <a:rPr lang="zh-CN" altLang="en-US" b="1" dirty="0">
                <a:solidFill>
                  <a:srgbClr val="C00000"/>
                </a:solidFill>
              </a:rPr>
              <a:t>原因、目的、补充信息</a:t>
            </a:r>
            <a:r>
              <a:rPr lang="en-US" altLang="zh-CN" b="1" dirty="0">
                <a:solidFill>
                  <a:srgbClr val="C00000"/>
                </a:solidFill>
              </a:rPr>
              <a:t>)</a:t>
            </a:r>
            <a:endParaRPr lang="zh-CN" altLang="en-US" b="1" dirty="0">
              <a:solidFill>
                <a:srgbClr val="C00000"/>
              </a:solidFill>
            </a:endParaRPr>
          </a:p>
          <a:p>
            <a:pPr>
              <a:lnSpc>
                <a:spcPts val="2700"/>
              </a:lnSpc>
            </a:pPr>
            <a:r>
              <a:rPr lang="zh-CN" altLang="en-US" sz="2400" dirty="0"/>
              <a:t>☞随着期待已久的汉语演讲比赛的临近，我写信向您发出一份真诚的邀请，请您参加每年为外国学生举办的汉语演讲比赛。</a:t>
            </a:r>
            <a:endParaRPr lang="zh-CN" altLang="en-US" sz="2400" dirty="0"/>
          </a:p>
        </p:txBody>
      </p:sp>
      <p:sp>
        <p:nvSpPr>
          <p:cNvPr id="5" name="文本框 4"/>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sp>
        <p:nvSpPr>
          <p:cNvPr id="6" name="平行四边形 5"/>
          <p:cNvSpPr/>
          <p:nvPr/>
        </p:nvSpPr>
        <p:spPr>
          <a:xfrm>
            <a:off x="473075" y="1506855"/>
            <a:ext cx="11414760" cy="645160"/>
          </a:xfrm>
          <a:prstGeom prst="parallelogram">
            <a:avLst>
              <a:gd name="adj" fmla="val 48207"/>
            </a:avLst>
          </a:prstGeom>
          <a:solidFill>
            <a:schemeClr val="bg2">
              <a:lumMod val="50000"/>
            </a:schemeClr>
          </a:solidFill>
          <a:ln w="15875" cap="flat" cmpd="sng" algn="ctr">
            <a:solidFill>
              <a:srgbClr val="944E1D"/>
            </a:solidFill>
            <a:prstDash val="solid"/>
          </a:ln>
          <a:effectLst/>
        </p:spPr>
        <p:txBody>
          <a:bodyPr lIns="68580" tIns="34290" rIns="68580" bIns="34290" rtlCol="0" anchor="ctr"/>
          <a:lstStyle/>
          <a:p>
            <a:endParaRPr lang="zh-CN" altLang="en-US" sz="1600" b="1">
              <a:solidFill>
                <a:schemeClr val="bg1"/>
              </a:solidFill>
            </a:endParaRPr>
          </a:p>
        </p:txBody>
      </p:sp>
      <p:sp>
        <p:nvSpPr>
          <p:cNvPr id="7" name="矩形 6"/>
          <p:cNvSpPr/>
          <p:nvPr/>
        </p:nvSpPr>
        <p:spPr>
          <a:xfrm>
            <a:off x="613564" y="1507092"/>
            <a:ext cx="10615590" cy="645160"/>
          </a:xfrm>
          <a:prstGeom prst="rect">
            <a:avLst/>
          </a:prstGeom>
        </p:spPr>
        <p:txBody>
          <a:bodyPr wrap="square">
            <a:spAutoFit/>
          </a:bodyPr>
          <a:lstStyle/>
          <a:p>
            <a:r>
              <a:rPr lang="zh-CN" altLang="en-US" b="1" dirty="0">
                <a:solidFill>
                  <a:schemeClr val="bg1"/>
                </a:solidFill>
              </a:rPr>
              <a:t>（</a:t>
            </a:r>
            <a:r>
              <a:rPr lang="en-US" altLang="zh-CN" b="1" dirty="0">
                <a:solidFill>
                  <a:schemeClr val="bg1"/>
                </a:solidFill>
              </a:rPr>
              <a:t>2020</a:t>
            </a:r>
            <a:r>
              <a:rPr lang="zh-CN" altLang="en-US" b="1" dirty="0">
                <a:solidFill>
                  <a:schemeClr val="bg1"/>
                </a:solidFill>
              </a:rPr>
              <a:t>年</a:t>
            </a:r>
            <a:r>
              <a:rPr lang="en-US" altLang="zh-CN" b="1" dirty="0">
                <a:solidFill>
                  <a:schemeClr val="bg1"/>
                </a:solidFill>
              </a:rPr>
              <a:t>1</a:t>
            </a:r>
            <a:r>
              <a:rPr lang="zh-CN" altLang="en-US" b="1" dirty="0">
                <a:solidFill>
                  <a:schemeClr val="bg1"/>
                </a:solidFill>
              </a:rPr>
              <a:t>月浙江高考试题应用文</a:t>
            </a:r>
            <a:r>
              <a:rPr lang="en-US" altLang="zh-CN" b="1" dirty="0">
                <a:solidFill>
                  <a:schemeClr val="bg1"/>
                </a:solidFill>
              </a:rPr>
              <a:t>——</a:t>
            </a:r>
            <a:r>
              <a:rPr lang="zh-CN" altLang="en-US" b="1" dirty="0">
                <a:solidFill>
                  <a:schemeClr val="bg1"/>
                </a:solidFill>
              </a:rPr>
              <a:t>邀请告知信）假定你是李华，你校将举办外国学生中文演讲比赛，请给你的英国朋友</a:t>
            </a:r>
            <a:r>
              <a:rPr lang="en-US" altLang="zh-CN" b="1" dirty="0">
                <a:solidFill>
                  <a:schemeClr val="bg1"/>
                </a:solidFill>
              </a:rPr>
              <a:t>George </a:t>
            </a:r>
            <a:r>
              <a:rPr lang="zh-CN" altLang="en-US" b="1" dirty="0">
                <a:solidFill>
                  <a:schemeClr val="bg1"/>
                </a:solidFill>
              </a:rPr>
              <a:t>写封邮件邀请他参加。</a:t>
            </a:r>
            <a:endParaRPr lang="zh-CN" altLang="en-US" b="1" dirty="0">
              <a:solidFill>
                <a:schemeClr val="bg1"/>
              </a:solidFill>
            </a:endParaRPr>
          </a:p>
        </p:txBody>
      </p:sp>
      <p:sp>
        <p:nvSpPr>
          <p:cNvPr id="8" name="文本框 7"/>
          <p:cNvSpPr txBox="1"/>
          <p:nvPr/>
        </p:nvSpPr>
        <p:spPr>
          <a:xfrm>
            <a:off x="191135" y="1036955"/>
            <a:ext cx="115849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C0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（角色代入，第一层级信息</a:t>
            </a:r>
            <a:r>
              <a:rPr lang="en-US" altLang="zh-CN" sz="2000">
                <a:solidFill>
                  <a:srgbClr val="002060"/>
                </a:solidFill>
              </a:rPr>
              <a:t>)</a:t>
            </a:r>
            <a:endParaRPr lang="en-US" altLang="zh-CN"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0-#ppt_w/2"/>
                                          </p:val>
                                        </p:tav>
                                        <p:tav tm="100000">
                                          <p:val>
                                            <p:strVal val="#ppt_x"/>
                                          </p:val>
                                        </p:tav>
                                      </p:tavLst>
                                    </p:anim>
                                    <p:anim calcmode="lin" valueType="num">
                                      <p:cBhvr additive="base">
                                        <p:cTn id="31" dur="500" fill="hold"/>
                                        <p:tgtEl>
                                          <p:spTgt spid="5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211868" y="315460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03555" y="1954530"/>
            <a:ext cx="11184255" cy="1006475"/>
            <a:chOff x="4200115" y="884281"/>
            <a:chExt cx="4076672" cy="692009"/>
          </a:xfrm>
        </p:grpSpPr>
        <p:sp>
          <p:nvSpPr>
            <p:cNvPr id="61" name="矩形 60"/>
            <p:cNvSpPr/>
            <p:nvPr/>
          </p:nvSpPr>
          <p:spPr>
            <a:xfrm>
              <a:off x="4475782" y="1060404"/>
              <a:ext cx="3768139" cy="385517"/>
            </a:xfrm>
            <a:prstGeom prst="rect">
              <a:avLst/>
            </a:prstGeom>
            <a:ln w="15875">
              <a:noFill/>
            </a:ln>
          </p:spPr>
          <p:txBody>
            <a:bodyPr wrap="square" lIns="68580" tIns="34290" rIns="68580" bIns="34290">
              <a:spAutoFit/>
            </a:bodyPr>
            <a:lstStyle/>
            <a:p>
              <a:r>
                <a:rPr lang="zh-CN" altLang="en-US" sz="3200" b="1" dirty="0">
                  <a:solidFill>
                    <a:srgbClr val="7030A0"/>
                  </a:solidFill>
                  <a:latin typeface="微软雅黑" panose="020B0503020204020204" charset="-122"/>
                  <a:ea typeface="微软雅黑" panose="020B0503020204020204" charset="-122"/>
                </a:rPr>
                <a:t>写作者（角度） </a:t>
              </a:r>
              <a:endParaRPr lang="zh-CN" altLang="en-US" sz="32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19760" y="3705225"/>
            <a:ext cx="11091545" cy="899160"/>
            <a:chOff x="4226697" y="1647579"/>
            <a:chExt cx="4065813" cy="1572253"/>
          </a:xfrm>
        </p:grpSpPr>
        <p:sp>
          <p:nvSpPr>
            <p:cNvPr id="64" name="矩形 63"/>
            <p:cNvSpPr/>
            <p:nvPr/>
          </p:nvSpPr>
          <p:spPr>
            <a:xfrm>
              <a:off x="4495316" y="2136066"/>
              <a:ext cx="3620289" cy="980437"/>
            </a:xfrm>
            <a:prstGeom prst="rect">
              <a:avLst/>
            </a:prstGeom>
            <a:ln w="15875">
              <a:noFill/>
            </a:ln>
          </p:spPr>
          <p:txBody>
            <a:bodyPr wrap="square" lIns="68580" tIns="34290" rIns="68580" bIns="34290">
              <a:spAutoFit/>
            </a:bodyPr>
            <a:lstStyle/>
            <a:p>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写作</a:t>
              </a:r>
              <a:r>
                <a:rPr lang="zh-CN" altLang="en-US" sz="3200" b="1" u="sng" dirty="0">
                  <a:solidFill>
                    <a:srgbClr val="C00000"/>
                  </a:solidFill>
                  <a:latin typeface="微软雅黑" panose="020B0503020204020204" charset="-122"/>
                  <a:ea typeface="微软雅黑" panose="020B0503020204020204" charset="-122"/>
                </a:rPr>
                <a:t>体裁</a:t>
              </a:r>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框架下的</a:t>
              </a:r>
              <a:r>
                <a:rPr lang="zh-CN" altLang="en-US" sz="3200" b="1" dirty="0">
                  <a:solidFill>
                    <a:srgbClr val="C00000"/>
                  </a:solidFill>
                  <a:latin typeface="微软雅黑" panose="020B0503020204020204" charset="-122"/>
                  <a:ea typeface="微软雅黑" panose="020B0503020204020204" charset="-122"/>
                </a:rPr>
                <a:t>期盼、祝愿、鼓励等情感</a:t>
              </a:r>
              <a:r>
                <a:rPr lang="en-US" altLang="zh-CN" sz="3200" b="1" u="sng" dirty="0">
                  <a:solidFill>
                    <a:sysClr val="windowText" lastClr="000000">
                      <a:lumMod val="75000"/>
                      <a:lumOff val="25000"/>
                    </a:sysClr>
                  </a:solidFill>
                  <a:latin typeface="微软雅黑" panose="020B0503020204020204" charset="-122"/>
                  <a:ea typeface="微软雅黑" panose="020B0503020204020204" charset="-122"/>
                </a:rPr>
                <a:t> </a:t>
              </a:r>
              <a:endParaRPr lang="en-US" altLang="zh-CN" sz="3200" b="1" u="sng"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5323205"/>
            <a:ext cx="11254105" cy="977265"/>
            <a:chOff x="4254577" y="2486890"/>
            <a:chExt cx="3932690" cy="540045"/>
          </a:xfrm>
        </p:grpSpPr>
        <p:sp>
          <p:nvSpPr>
            <p:cNvPr id="67" name="矩形 66"/>
            <p:cNvSpPr/>
            <p:nvPr/>
          </p:nvSpPr>
          <p:spPr>
            <a:xfrm>
              <a:off x="4477703" y="2640663"/>
              <a:ext cx="3709564" cy="309850"/>
            </a:xfrm>
            <a:prstGeom prst="rect">
              <a:avLst/>
            </a:prstGeom>
            <a:ln w="15875">
              <a:noFill/>
            </a:ln>
          </p:spPr>
          <p:txBody>
            <a:bodyPr wrap="square" lIns="68580" tIns="34290" rIns="68580" bIns="34290">
              <a:spAutoFit/>
            </a:bodyPr>
            <a:lstStyle/>
            <a:p>
              <a:r>
                <a:rPr lang="zh-CN" altLang="en-US" sz="3200" b="1" dirty="0">
                  <a:solidFill>
                    <a:srgbClr val="002060"/>
                  </a:solidFill>
                  <a:latin typeface="微软雅黑" panose="020B0503020204020204" charset="-122"/>
                  <a:ea typeface="微软雅黑" panose="020B0503020204020204" charset="-122"/>
                </a:rPr>
                <a:t>写作对象</a:t>
              </a:r>
              <a:r>
                <a:rPr lang="en-US" sz="3200" b="1" dirty="0">
                  <a:solidFill>
                    <a:srgbClr val="7030A0"/>
                  </a:solidFill>
                  <a:latin typeface="微软雅黑" panose="020B0503020204020204" charset="-122"/>
                  <a:ea typeface="微软雅黑" panose="020B0503020204020204" charset="-122"/>
                </a:rPr>
                <a:t>  </a:t>
              </a:r>
              <a:r>
                <a:rPr lang="zh-CN" altLang="en-US" sz="3200" b="1" dirty="0">
                  <a:solidFill>
                    <a:srgbClr val="7030A0"/>
                  </a:solidFill>
                  <a:latin typeface="微软雅黑" panose="020B0503020204020204" charset="-122"/>
                  <a:ea typeface="微软雅黑" panose="020B0503020204020204" charset="-122"/>
                </a:rPr>
                <a:t>（角度）</a:t>
              </a:r>
              <a:r>
                <a:rPr lang="en-US" sz="3200" b="1" dirty="0">
                  <a:solidFill>
                    <a:srgbClr val="7030A0"/>
                  </a:solidFill>
                  <a:latin typeface="微软雅黑" panose="020B0503020204020204" charset="-122"/>
                  <a:ea typeface="微软雅黑" panose="020B0503020204020204" charset="-122"/>
                </a:rPr>
                <a:t>                      </a:t>
              </a:r>
              <a:endParaRPr lang="zh-CN" altLang="en-US" sz="3200" b="1" dirty="0">
                <a:solidFill>
                  <a:srgbClr val="7030A0"/>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9450" y="1136015"/>
            <a:ext cx="10725785"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2142470" cy="6492875"/>
          </a:xfrm>
          <a:prstGeom prst="rect">
            <a:avLst/>
          </a:prstGeom>
          <a:noFill/>
        </p:spPr>
        <p:txBody>
          <a:bodyPr wrap="square" rtlCol="0">
            <a:spAutoFit/>
          </a:bodyPr>
          <a:p>
            <a:r>
              <a:rPr lang="en-US" altLang="zh-CN" sz="3200"/>
              <a:t>1.</a:t>
            </a:r>
            <a:r>
              <a:rPr lang="zh-CN" altLang="en-US" sz="3200"/>
              <a:t>我们高兴地期待着你的到来。(邀请+祝愿)</a:t>
            </a:r>
            <a:endParaRPr lang="zh-CN" altLang="en-US" sz="3200"/>
          </a:p>
          <a:p>
            <a:r>
              <a:rPr lang="en-US" altLang="zh-CN" sz="3200"/>
              <a:t>2.</a:t>
            </a:r>
            <a:r>
              <a:rPr lang="zh-CN" altLang="en-US" sz="3200"/>
              <a:t>期待您的参与并期待您的尽早回复。（邀请+期盼）</a:t>
            </a:r>
            <a:endParaRPr lang="zh-CN" altLang="en-US" sz="3200"/>
          </a:p>
          <a:p>
            <a:r>
              <a:rPr lang="en-US" altLang="zh-CN" sz="3200"/>
              <a:t>3.</a:t>
            </a:r>
            <a:r>
              <a:rPr lang="zh-CN" altLang="en-US" sz="3200"/>
              <a:t>请接受我最真诚的祝贺。我希望学习中国传统文化将是愉快和光荣的。（祝贺+祝愿）</a:t>
            </a:r>
            <a:endParaRPr lang="zh-CN" altLang="en-US" sz="3200"/>
          </a:p>
          <a:p>
            <a:r>
              <a:rPr lang="en-US" altLang="zh-CN" sz="3200"/>
              <a:t>4.</a:t>
            </a:r>
            <a:r>
              <a:rPr lang="zh-CN" altLang="en-US" sz="3200"/>
              <a:t>请再次接受我的祝贺。我相信你们会取得一个又一个的成功。</a:t>
            </a:r>
            <a:endParaRPr lang="zh-CN" altLang="en-US" sz="3200"/>
          </a:p>
          <a:p>
            <a:r>
              <a:rPr lang="en-US" altLang="zh-CN" sz="3200"/>
              <a:t>5.</a:t>
            </a:r>
            <a:r>
              <a:rPr lang="zh-CN" altLang="en-US" sz="3200"/>
              <a:t>我希望这些建议/建议对你有用。无论你决定做什么，祝你学习/工作好运!</a:t>
            </a:r>
            <a:endParaRPr lang="zh-CN" altLang="en-US" sz="3200"/>
          </a:p>
          <a:p>
            <a:r>
              <a:rPr lang="en-US" altLang="zh-CN" sz="3200"/>
              <a:t>6.</a:t>
            </a:r>
            <a:r>
              <a:rPr lang="zh-CN" altLang="en-US" sz="3200"/>
              <a:t>我期待你的回复，你任何建议/信息对我很重要。(求助/咨询+感激)</a:t>
            </a:r>
            <a:endParaRPr lang="zh-CN" altLang="en-US" sz="3200"/>
          </a:p>
          <a:p>
            <a:r>
              <a:rPr lang="en-US" altLang="zh-CN" sz="3200"/>
              <a:t>7.</a:t>
            </a:r>
            <a:r>
              <a:rPr lang="zh-CN" altLang="en-US" sz="3200"/>
              <a:t>如果你能尽快采取措施帮助我找到它，我将非常感激。</a:t>
            </a:r>
            <a:endParaRPr lang="zh-CN" altLang="en-US" sz="3200"/>
          </a:p>
          <a:p>
            <a:r>
              <a:rPr lang="en-US" altLang="zh-CN" sz="3200"/>
              <a:t>8.</a:t>
            </a:r>
            <a:r>
              <a:rPr lang="zh-CN" altLang="en-US" sz="3200"/>
              <a:t>如果您能给我这个机会/考虑一下我的建议，我将不胜感激。（申请+期盼）</a:t>
            </a:r>
            <a:endParaRPr lang="zh-CN" altLang="en-US" sz="3200"/>
          </a:p>
          <a:p>
            <a:r>
              <a:rPr lang="en-US" altLang="zh-CN" sz="3200"/>
              <a:t>9.</a:t>
            </a:r>
            <a:r>
              <a:rPr lang="zh-CN" altLang="en-US" sz="3200"/>
              <a:t>来证明你的卓越!（招聘+鼓励）</a:t>
            </a:r>
            <a:endParaRPr lang="zh-CN" altLang="en-US" sz="3200"/>
          </a:p>
          <a:p>
            <a:r>
              <a:rPr lang="en-US" altLang="zh-CN" sz="3200"/>
              <a:t>10.</a:t>
            </a:r>
            <a:r>
              <a:rPr lang="zh-CN" altLang="en-US" sz="3200"/>
              <a:t>我真诚地欢迎你来……祝你有一个充实的一年。</a:t>
            </a:r>
            <a:endParaRPr lang="zh-CN" altLang="en-US" sz="320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198880"/>
          </a:xfrm>
          <a:prstGeom prst="rect">
            <a:avLst/>
          </a:prstGeom>
          <a:noFill/>
          <a:ln>
            <a:solidFill>
              <a:schemeClr val="accent1"/>
            </a:solidFill>
          </a:ln>
        </p:spPr>
        <p:txBody>
          <a:bodyPr wrap="square" rtlCol="0" anchor="t">
            <a:spAutoFit/>
          </a:bodyPr>
          <a:lstStyle/>
          <a:p>
            <a:r>
              <a:rPr lang="en-US" altLang="zh-CN" sz="2400"/>
              <a:t>1.</a:t>
            </a:r>
            <a:r>
              <a:rPr lang="zh-CN" altLang="en-US" sz="2400" b="1">
                <a:solidFill>
                  <a:srgbClr val="7030A0"/>
                </a:solidFill>
              </a:rPr>
              <a:t>We</a:t>
            </a:r>
            <a:r>
              <a:rPr lang="zh-CN" altLang="en-US" sz="2400"/>
              <a:t> are looking forward to </a:t>
            </a:r>
            <a:r>
              <a:rPr lang="zh-CN" altLang="en-US" sz="2400">
                <a:solidFill>
                  <a:srgbClr val="0070C0"/>
                </a:solidFill>
              </a:rPr>
              <a:t>your</a:t>
            </a:r>
            <a:r>
              <a:rPr lang="zh-CN" altLang="en-US" sz="2400"/>
              <a:t> </a:t>
            </a:r>
            <a:r>
              <a:rPr lang="zh-CN" altLang="en-US" sz="2400">
                <a:solidFill>
                  <a:srgbClr val="C00000"/>
                </a:solidFill>
              </a:rPr>
              <a:t>coming</a:t>
            </a:r>
            <a:r>
              <a:rPr lang="zh-CN" altLang="en-US" sz="2400"/>
              <a:t> </a:t>
            </a:r>
            <a:r>
              <a:rPr lang="zh-CN" altLang="en-US" sz="2400" u="sng"/>
              <a:t>with great pleasure</a:t>
            </a:r>
            <a:r>
              <a:rPr lang="en-US" altLang="zh-CN" sz="2400" u="sng"/>
              <a:t>.</a:t>
            </a:r>
            <a:r>
              <a:rPr lang="zh-CN" altLang="en-US" sz="2400"/>
              <a:t>（邀请</a:t>
            </a:r>
            <a:r>
              <a:rPr lang="en-US" altLang="zh-CN" sz="2400"/>
              <a:t>+</a:t>
            </a:r>
            <a:r>
              <a:rPr lang="zh-CN" altLang="en-US" sz="2400" u="sng"/>
              <a:t>祝愿</a:t>
            </a:r>
            <a:r>
              <a:rPr lang="zh-CN" altLang="en-US" sz="2400"/>
              <a:t>）</a:t>
            </a:r>
            <a:endParaRPr lang="zh-CN" altLang="en-US" sz="2400"/>
          </a:p>
          <a:p>
            <a:r>
              <a:rPr lang="en-US" altLang="zh-CN" sz="2400"/>
              <a:t>2.</a:t>
            </a:r>
            <a:r>
              <a:rPr lang="zh-CN" altLang="en-US" sz="2400"/>
              <a:t>Anticipate  </a:t>
            </a:r>
            <a:r>
              <a:rPr lang="zh-CN" altLang="en-US" sz="2400">
                <a:solidFill>
                  <a:srgbClr val="0070C0"/>
                </a:solidFill>
              </a:rPr>
              <a:t>your</a:t>
            </a:r>
            <a:r>
              <a:rPr lang="zh-CN" altLang="en-US" sz="2400"/>
              <a:t> </a:t>
            </a:r>
            <a:r>
              <a:rPr lang="zh-CN" altLang="en-US" sz="2400" u="sng"/>
              <a:t>involvement</a:t>
            </a:r>
            <a:r>
              <a:rPr lang="zh-CN" altLang="en-US" sz="2400"/>
              <a:t> and look forward to </a:t>
            </a:r>
            <a:r>
              <a:rPr lang="zh-CN" altLang="en-US" sz="2400" u="sng">
                <a:solidFill>
                  <a:srgbClr val="0070C0"/>
                </a:solidFill>
              </a:rPr>
              <a:t>your</a:t>
            </a:r>
            <a:r>
              <a:rPr lang="zh-CN" altLang="en-US" sz="2400" u="sng"/>
              <a:t> earliest response</a:t>
            </a:r>
            <a:r>
              <a:rPr lang="zh-CN" altLang="en-US" sz="2400"/>
              <a:t>.</a:t>
            </a:r>
            <a:r>
              <a:rPr lang="zh-CN" altLang="en-US" sz="2400">
                <a:sym typeface="+mn-ea"/>
              </a:rPr>
              <a:t>（邀请</a:t>
            </a:r>
            <a:r>
              <a:rPr lang="en-US" altLang="zh-CN" sz="2400">
                <a:sym typeface="+mn-ea"/>
              </a:rPr>
              <a:t>+</a:t>
            </a:r>
            <a:r>
              <a:rPr lang="zh-CN" altLang="en-US" sz="2400">
                <a:sym typeface="+mn-ea"/>
              </a:rPr>
              <a:t>期盼）</a:t>
            </a:r>
            <a:endParaRPr lang="zh-CN" altLang="en-US" sz="2400"/>
          </a:p>
        </p:txBody>
      </p:sp>
      <p:sp>
        <p:nvSpPr>
          <p:cNvPr id="5" name="文本框 4"/>
          <p:cNvSpPr txBox="1"/>
          <p:nvPr/>
        </p:nvSpPr>
        <p:spPr>
          <a:xfrm>
            <a:off x="558165" y="3683000"/>
            <a:ext cx="10906125" cy="1568450"/>
          </a:xfrm>
          <a:prstGeom prst="rect">
            <a:avLst/>
          </a:prstGeom>
          <a:noFill/>
          <a:ln>
            <a:solidFill>
              <a:schemeClr val="accent1"/>
            </a:solidFill>
          </a:ln>
        </p:spPr>
        <p:txBody>
          <a:bodyPr wrap="square" rtlCol="0" anchor="t">
            <a:spAutoFit/>
          </a:bodyPr>
          <a:lstStyle/>
          <a:p>
            <a:r>
              <a:rPr lang="zh-CN" altLang="en-US" sz="2400"/>
              <a:t>1. Please accept </a:t>
            </a:r>
            <a:r>
              <a:rPr lang="zh-CN" altLang="en-US" sz="2400">
                <a:solidFill>
                  <a:srgbClr val="7030A0"/>
                </a:solidFill>
              </a:rPr>
              <a:t>my</a:t>
            </a:r>
            <a:r>
              <a:rPr lang="zh-CN" altLang="en-US" sz="2400"/>
              <a:t> heartiest </a:t>
            </a:r>
            <a:r>
              <a:rPr lang="zh-CN" altLang="en-US" sz="2400">
                <a:solidFill>
                  <a:srgbClr val="C00000"/>
                </a:solidFill>
              </a:rPr>
              <a:t>congratulation</a:t>
            </a:r>
            <a:r>
              <a:rPr lang="en-US" altLang="zh-CN" sz="2400">
                <a:solidFill>
                  <a:srgbClr val="C00000"/>
                </a:solidFill>
              </a:rPr>
              <a:t>s</a:t>
            </a:r>
            <a:r>
              <a:rPr lang="zh-CN" altLang="en-US" sz="2400"/>
              <a:t>. </a:t>
            </a:r>
            <a:r>
              <a:rPr lang="zh-CN" altLang="en-US" sz="2400">
                <a:solidFill>
                  <a:srgbClr val="7030A0"/>
                </a:solidFill>
              </a:rPr>
              <a:t>I </a:t>
            </a:r>
            <a:r>
              <a:rPr lang="zh-CN" altLang="en-US" sz="2400"/>
              <a:t>hope </a:t>
            </a:r>
            <a:r>
              <a:rPr lang="zh-CN" altLang="en-US" sz="2400" u="sng"/>
              <a:t>the learning of Chinese traditional cultures will be enjoyable and glorious</a:t>
            </a:r>
            <a:r>
              <a:rPr lang="zh-CN" altLang="en-US" sz="2400"/>
              <a:t>.     （祝贺</a:t>
            </a:r>
            <a:r>
              <a:rPr lang="en-US" altLang="zh-CN" sz="2400"/>
              <a:t>+</a:t>
            </a:r>
            <a:r>
              <a:rPr lang="zh-CN" altLang="en-US" sz="2400" u="sng"/>
              <a:t>祝愿</a:t>
            </a:r>
            <a:r>
              <a:rPr lang="zh-CN" altLang="en-US" sz="2400"/>
              <a:t>）</a:t>
            </a:r>
            <a:endParaRPr lang="zh-CN" altLang="en-US" sz="2400"/>
          </a:p>
          <a:p>
            <a:r>
              <a:rPr lang="zh-CN" altLang="en-US" sz="2400"/>
              <a:t>2. Please accept </a:t>
            </a:r>
            <a:r>
              <a:rPr lang="zh-CN" altLang="en-US" sz="2400">
                <a:solidFill>
                  <a:srgbClr val="7030A0"/>
                </a:solidFill>
              </a:rPr>
              <a:t>my</a:t>
            </a:r>
            <a:r>
              <a:rPr lang="zh-CN" altLang="en-US" sz="2400"/>
              <a:t> </a:t>
            </a:r>
            <a:r>
              <a:rPr lang="zh-CN" altLang="en-US" sz="2400">
                <a:solidFill>
                  <a:srgbClr val="C00000"/>
                </a:solidFill>
              </a:rPr>
              <a:t>congratulations </a:t>
            </a:r>
            <a:r>
              <a:rPr lang="zh-CN" altLang="en-US" sz="2400"/>
              <a:t>again. And </a:t>
            </a:r>
            <a:r>
              <a:rPr lang="zh-CN" altLang="en-US" sz="2400">
                <a:solidFill>
                  <a:srgbClr val="7030A0"/>
                </a:solidFill>
              </a:rPr>
              <a:t>I</a:t>
            </a:r>
            <a:r>
              <a:rPr lang="zh-CN" altLang="en-US" sz="2400"/>
              <a:t> do believe </a:t>
            </a:r>
            <a:r>
              <a:rPr lang="zh-CN" altLang="en-US" sz="2400" u="sng">
                <a:solidFill>
                  <a:srgbClr val="0070C0"/>
                </a:solidFill>
              </a:rPr>
              <a:t>you</a:t>
            </a:r>
            <a:r>
              <a:rPr lang="zh-CN" altLang="en-US" sz="2400" u="sng"/>
              <a:t> will achieve one success after another</a:t>
            </a:r>
            <a:r>
              <a:rPr lang="zh-CN" altLang="en-US" sz="2400"/>
              <a:t>.（祝贺</a:t>
            </a:r>
            <a:r>
              <a:rPr lang="en-US" altLang="zh-CN" sz="2400"/>
              <a:t>+</a:t>
            </a:r>
            <a:r>
              <a:rPr lang="zh-CN" altLang="en-US" sz="2400" u="sng"/>
              <a:t>祝愿</a:t>
            </a:r>
            <a:r>
              <a:rPr lang="zh-CN" altLang="en-US" sz="2400"/>
              <a:t>）</a:t>
            </a:r>
            <a:endParaRPr lang="zh-CN" altLang="en-US" sz="2400"/>
          </a:p>
        </p:txBody>
      </p:sp>
      <p:sp>
        <p:nvSpPr>
          <p:cNvPr id="6" name="文本框 5"/>
          <p:cNvSpPr txBox="1"/>
          <p:nvPr/>
        </p:nvSpPr>
        <p:spPr>
          <a:xfrm>
            <a:off x="559435" y="5470525"/>
            <a:ext cx="10905490" cy="829945"/>
          </a:xfrm>
          <a:prstGeom prst="rect">
            <a:avLst/>
          </a:prstGeom>
          <a:noFill/>
          <a:ln>
            <a:solidFill>
              <a:schemeClr val="accent1"/>
            </a:solidFill>
          </a:ln>
        </p:spPr>
        <p:txBody>
          <a:bodyPr wrap="square" rtlCol="0" anchor="t">
            <a:spAutoFit/>
          </a:bodyPr>
          <a:lstStyle/>
          <a:p>
            <a:r>
              <a:rPr lang="zh-CN" altLang="en-US" sz="2400" b="1">
                <a:solidFill>
                  <a:srgbClr val="7030A0"/>
                </a:solidFill>
              </a:rPr>
              <a:t>I</a:t>
            </a:r>
            <a:r>
              <a:rPr lang="zh-CN" altLang="en-US" sz="2400" b="1"/>
              <a:t> </a:t>
            </a:r>
            <a:r>
              <a:rPr lang="zh-CN" altLang="en-US" sz="2400"/>
              <a:t>hope </a:t>
            </a:r>
            <a:r>
              <a:rPr lang="zh-CN" altLang="en-US" sz="2400">
                <a:solidFill>
                  <a:srgbClr val="0070C0"/>
                </a:solidFill>
              </a:rPr>
              <a:t>you</a:t>
            </a:r>
            <a:r>
              <a:rPr lang="zh-CN" altLang="en-US" sz="2400"/>
              <a:t> will find these</a:t>
            </a:r>
            <a:r>
              <a:rPr lang="zh-CN" altLang="en-US" sz="2400">
                <a:solidFill>
                  <a:srgbClr val="C00000"/>
                </a:solidFill>
              </a:rPr>
              <a:t> proposals/</a:t>
            </a:r>
            <a:r>
              <a:rPr lang="en-US" altLang="zh-CN" sz="2400">
                <a:solidFill>
                  <a:srgbClr val="C00000"/>
                </a:solidFill>
              </a:rPr>
              <a:t> </a:t>
            </a:r>
            <a:r>
              <a:rPr lang="zh-CN" altLang="en-US" sz="2400">
                <a:solidFill>
                  <a:srgbClr val="C00000"/>
                </a:solidFill>
              </a:rPr>
              <a:t>suggestions</a:t>
            </a:r>
            <a:r>
              <a:rPr lang="en-US" altLang="zh-CN" sz="2400"/>
              <a:t> </a:t>
            </a:r>
            <a:r>
              <a:rPr lang="zh-CN" altLang="en-US" sz="2400"/>
              <a:t>practical/helpful</a:t>
            </a:r>
            <a:r>
              <a:rPr lang="en-US" altLang="zh-CN" sz="2400"/>
              <a:t>. Whatever </a:t>
            </a:r>
            <a:r>
              <a:rPr lang="en-US" altLang="zh-CN" sz="2400">
                <a:solidFill>
                  <a:srgbClr val="0070C0"/>
                </a:solidFill>
              </a:rPr>
              <a:t>you</a:t>
            </a:r>
            <a:r>
              <a:rPr lang="en-US" altLang="zh-CN" sz="2400"/>
              <a:t> decide to do, </a:t>
            </a:r>
            <a:r>
              <a:rPr lang="en-US" altLang="zh-CN" sz="2400" u="sng"/>
              <a:t>good luck with </a:t>
            </a:r>
            <a:r>
              <a:rPr lang="en-US" altLang="zh-CN" sz="2400" u="sng">
                <a:solidFill>
                  <a:srgbClr val="0070C0"/>
                </a:solidFill>
              </a:rPr>
              <a:t>your</a:t>
            </a:r>
            <a:r>
              <a:rPr lang="en-US" altLang="zh-CN" sz="2400" u="sng"/>
              <a:t> studies/work</a:t>
            </a:r>
            <a:r>
              <a:rPr lang="en-US" altLang="zh-CN" sz="2400"/>
              <a:t>！（</a:t>
            </a:r>
            <a:r>
              <a:rPr lang="zh-CN" altLang="en-US" sz="2400"/>
              <a:t>建议</a:t>
            </a:r>
            <a:r>
              <a:rPr lang="en-US" altLang="zh-CN" sz="2400"/>
              <a:t>+</a:t>
            </a:r>
            <a:r>
              <a:rPr lang="zh-CN" altLang="en-US" sz="2400" u="sng"/>
              <a:t>祝愿</a:t>
            </a:r>
            <a:r>
              <a:rPr lang="en-US" altLang="zh-CN" sz="2400"/>
              <a:t>）</a:t>
            </a:r>
            <a:endParaRPr lang="en-US" altLang="zh-CN"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（角色代入，第三段一</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568450"/>
          </a:xfrm>
          <a:prstGeom prst="rect">
            <a:avLst/>
          </a:prstGeom>
          <a:noFill/>
          <a:ln>
            <a:solidFill>
              <a:schemeClr val="accent1"/>
            </a:solidFill>
          </a:ln>
        </p:spPr>
        <p:txBody>
          <a:bodyPr wrap="square" rtlCol="0" anchor="t">
            <a:spAutoFit/>
          </a:bodyPr>
          <a:lstStyle/>
          <a:p>
            <a:r>
              <a:rPr lang="en-US" altLang="zh-CN" sz="2400"/>
              <a:t>1.</a:t>
            </a:r>
            <a:r>
              <a:rPr lang="zh-CN" altLang="en-US" sz="2400" b="1">
                <a:solidFill>
                  <a:srgbClr val="7030A0"/>
                </a:solidFill>
              </a:rPr>
              <a:t>I</a:t>
            </a:r>
            <a:r>
              <a:rPr lang="en-US" altLang="zh-CN" sz="2400"/>
              <a:t>’</a:t>
            </a:r>
            <a:r>
              <a:rPr lang="zh-CN" altLang="en-US" sz="2400"/>
              <a:t>m </a:t>
            </a:r>
            <a:r>
              <a:rPr lang="zh-CN" altLang="en-US" sz="2400" u="sng"/>
              <a:t>anticipating </a:t>
            </a:r>
            <a:r>
              <a:rPr lang="zh-CN" altLang="en-US" sz="2400" u="sng">
                <a:solidFill>
                  <a:srgbClr val="0070C0"/>
                </a:solidFill>
              </a:rPr>
              <a:t>your</a:t>
            </a:r>
            <a:r>
              <a:rPr lang="zh-CN" altLang="en-US" sz="2400" u="sng"/>
              <a:t> reply earnestly</a:t>
            </a:r>
            <a:r>
              <a:rPr lang="zh-CN" altLang="en-US" sz="2400"/>
              <a:t> and </a:t>
            </a:r>
            <a:r>
              <a:rPr lang="zh-CN" altLang="en-US" sz="2400">
                <a:solidFill>
                  <a:srgbClr val="C00000"/>
                </a:solidFill>
              </a:rPr>
              <a:t>any suggestion</a:t>
            </a:r>
            <a:r>
              <a:rPr lang="en-US" altLang="zh-CN" sz="2400">
                <a:solidFill>
                  <a:srgbClr val="C00000"/>
                </a:solidFill>
              </a:rPr>
              <a:t> / information</a:t>
            </a:r>
            <a:r>
              <a:rPr lang="zh-CN" altLang="en-US" sz="2400">
                <a:solidFill>
                  <a:srgbClr val="0070C0"/>
                </a:solidFill>
              </a:rPr>
              <a:t> you</a:t>
            </a:r>
            <a:r>
              <a:rPr lang="zh-CN" altLang="en-US" sz="2400">
                <a:solidFill>
                  <a:srgbClr val="C00000"/>
                </a:solidFill>
              </a:rPr>
              <a:t> give counts</a:t>
            </a:r>
            <a:r>
              <a:rPr lang="zh-CN" altLang="en-US" sz="2400"/>
              <a:t>.（求助</a:t>
            </a:r>
            <a:r>
              <a:rPr lang="en-US" altLang="zh-CN" sz="2400"/>
              <a:t>/</a:t>
            </a:r>
            <a:r>
              <a:rPr lang="zh-CN" altLang="en-US" sz="2400"/>
              <a:t>咨询</a:t>
            </a:r>
            <a:r>
              <a:rPr lang="en-US" altLang="zh-CN" sz="2400"/>
              <a:t>+</a:t>
            </a:r>
            <a:r>
              <a:rPr lang="zh-CN" altLang="en-US" sz="2400" u="sng"/>
              <a:t>感激</a:t>
            </a:r>
            <a:r>
              <a:rPr lang="zh-CN" altLang="en-US" sz="2400"/>
              <a:t>）</a:t>
            </a:r>
            <a:endParaRPr lang="zh-CN" altLang="en-US" sz="2400"/>
          </a:p>
          <a:p>
            <a:r>
              <a:rPr lang="en-US" altLang="zh-CN" sz="2400"/>
              <a:t>2</a:t>
            </a:r>
            <a:r>
              <a:rPr sz="2400"/>
              <a:t> </a:t>
            </a:r>
            <a:r>
              <a:rPr sz="2400" b="1">
                <a:solidFill>
                  <a:srgbClr val="7030A0"/>
                </a:solidFill>
              </a:rPr>
              <a:t>I</a:t>
            </a:r>
            <a:r>
              <a:rPr sz="2400"/>
              <a:t> would </a:t>
            </a:r>
            <a:r>
              <a:rPr sz="2400" u="sng"/>
              <a:t>appreciate</a:t>
            </a:r>
            <a:r>
              <a:rPr sz="2400"/>
              <a:t> it if </a:t>
            </a:r>
            <a:r>
              <a:rPr sz="2400">
                <a:solidFill>
                  <a:srgbClr val="0070C0"/>
                </a:solidFill>
              </a:rPr>
              <a:t>you</a:t>
            </a:r>
            <a:r>
              <a:rPr sz="2400"/>
              <a:t> could</a:t>
            </a:r>
            <a:r>
              <a:rPr sz="2400">
                <a:solidFill>
                  <a:srgbClr val="0070C0"/>
                </a:solidFill>
              </a:rPr>
              <a:t> </a:t>
            </a:r>
            <a:r>
              <a:rPr sz="2400">
                <a:solidFill>
                  <a:srgbClr val="C00000"/>
                </a:solidFill>
              </a:rPr>
              <a:t>take measures as soon as possible to help </a:t>
            </a:r>
            <a:r>
              <a:rPr sz="2400">
                <a:solidFill>
                  <a:srgbClr val="7030A0"/>
                </a:solidFill>
              </a:rPr>
              <a:t>me</a:t>
            </a:r>
            <a:r>
              <a:rPr sz="2400"/>
              <a:t> find it</a:t>
            </a:r>
            <a:r>
              <a:rPr lang="en-US" sz="2400"/>
              <a:t>.</a:t>
            </a:r>
            <a:r>
              <a:rPr lang="zh-CN" sz="2400"/>
              <a:t>（</a:t>
            </a:r>
            <a:r>
              <a:rPr sz="2400"/>
              <a:t>求助+</a:t>
            </a:r>
            <a:r>
              <a:rPr lang="zh-CN" sz="2400"/>
              <a:t>期盼</a:t>
            </a:r>
            <a:r>
              <a:rPr sz="2400"/>
              <a:t>）</a:t>
            </a:r>
            <a:endParaRPr lang="en-US" sz="2400"/>
          </a:p>
        </p:txBody>
      </p:sp>
      <p:sp>
        <p:nvSpPr>
          <p:cNvPr id="5" name="文本框 4"/>
          <p:cNvSpPr txBox="1"/>
          <p:nvPr/>
        </p:nvSpPr>
        <p:spPr>
          <a:xfrm>
            <a:off x="558800" y="4295140"/>
            <a:ext cx="10906125" cy="1938020"/>
          </a:xfrm>
          <a:prstGeom prst="rect">
            <a:avLst/>
          </a:prstGeom>
          <a:noFill/>
          <a:ln>
            <a:solidFill>
              <a:schemeClr val="accent1"/>
            </a:solidFill>
          </a:ln>
        </p:spPr>
        <p:txBody>
          <a:bodyPr wrap="square" rtlCol="0" anchor="t">
            <a:spAutoFit/>
          </a:bodyPr>
          <a:lstStyle/>
          <a:p>
            <a:r>
              <a:rPr lang="zh-CN" altLang="en-US" sz="2400"/>
              <a:t>1. </a:t>
            </a:r>
            <a:r>
              <a:rPr lang="zh-CN" altLang="en-US" sz="2400" b="1">
                <a:solidFill>
                  <a:srgbClr val="7030A0"/>
                </a:solidFill>
              </a:rPr>
              <a:t>I </a:t>
            </a:r>
            <a:r>
              <a:rPr lang="zh-CN" altLang="en-US" sz="2400"/>
              <a:t>would </a:t>
            </a:r>
            <a:r>
              <a:rPr lang="zh-CN" altLang="en-US" sz="2400" u="sng"/>
              <a:t>appreciate</a:t>
            </a:r>
            <a:r>
              <a:rPr lang="zh-CN" altLang="en-US" sz="2400"/>
              <a:t> it if you could </a:t>
            </a:r>
            <a:r>
              <a:rPr lang="zh-CN" altLang="en-US" sz="2400">
                <a:solidFill>
                  <a:srgbClr val="C00000"/>
                </a:solidFill>
              </a:rPr>
              <a:t>offer </a:t>
            </a:r>
            <a:r>
              <a:rPr lang="zh-CN" altLang="en-US" sz="2400">
                <a:solidFill>
                  <a:srgbClr val="7030A0"/>
                </a:solidFill>
              </a:rPr>
              <a:t>me</a:t>
            </a:r>
            <a:r>
              <a:rPr lang="zh-CN" altLang="en-US" sz="2400">
                <a:solidFill>
                  <a:srgbClr val="C00000"/>
                </a:solidFill>
              </a:rPr>
              <a:t> the opportunity/ take </a:t>
            </a:r>
            <a:r>
              <a:rPr lang="zh-CN" altLang="en-US" sz="2400">
                <a:solidFill>
                  <a:srgbClr val="7030A0"/>
                </a:solidFill>
              </a:rPr>
              <a:t>my </a:t>
            </a:r>
            <a:r>
              <a:rPr lang="zh-CN" altLang="en-US" sz="2400">
                <a:solidFill>
                  <a:srgbClr val="C00000"/>
                </a:solidFill>
              </a:rPr>
              <a:t>suggestion into consideration</a:t>
            </a:r>
            <a:r>
              <a:rPr lang="zh-CN" altLang="en-US" sz="2400"/>
              <a:t>.    （申请</a:t>
            </a:r>
            <a:r>
              <a:rPr lang="en-US" altLang="zh-CN" sz="2400"/>
              <a:t>+</a:t>
            </a:r>
            <a:r>
              <a:rPr lang="zh-CN" altLang="en-US" sz="2400"/>
              <a:t>期盼）</a:t>
            </a:r>
            <a:endParaRPr lang="zh-CN" altLang="en-US" sz="2400"/>
          </a:p>
          <a:p>
            <a:r>
              <a:rPr lang="zh-CN" altLang="en-US" sz="2400"/>
              <a:t>2. </a:t>
            </a:r>
            <a:r>
              <a:rPr lang="zh-CN" altLang="en-US" sz="2400">
                <a:solidFill>
                  <a:srgbClr val="C00000"/>
                </a:solidFill>
              </a:rPr>
              <a:t>Come</a:t>
            </a:r>
            <a:r>
              <a:rPr lang="zh-CN" altLang="en-US" sz="2400"/>
              <a:t> and </a:t>
            </a:r>
            <a:r>
              <a:rPr lang="zh-CN" altLang="en-US" sz="2400" u="sng"/>
              <a:t>prove </a:t>
            </a:r>
            <a:r>
              <a:rPr lang="zh-CN" altLang="en-US" sz="2400" u="sng">
                <a:solidFill>
                  <a:srgbClr val="0070C0"/>
                </a:solidFill>
              </a:rPr>
              <a:t>your</a:t>
            </a:r>
            <a:r>
              <a:rPr lang="zh-CN" altLang="en-US" sz="2400" u="sng"/>
              <a:t> excellence</a:t>
            </a:r>
            <a:r>
              <a:rPr lang="zh-CN" altLang="en-US" sz="2400"/>
              <a:t>! （招聘</a:t>
            </a:r>
            <a:r>
              <a:rPr lang="en-US" altLang="zh-CN" sz="2400"/>
              <a:t>+</a:t>
            </a:r>
            <a:r>
              <a:rPr lang="zh-CN" altLang="en-US" sz="2400" u="sng"/>
              <a:t>鼓励</a:t>
            </a:r>
            <a:r>
              <a:rPr lang="zh-CN" altLang="en-US" sz="2400"/>
              <a:t>）</a:t>
            </a:r>
            <a:endParaRPr lang="zh-CN" altLang="en-US" sz="2400"/>
          </a:p>
          <a:p>
            <a:r>
              <a:rPr lang="en-US" altLang="zh-CN" sz="2400"/>
              <a:t>3.</a:t>
            </a:r>
            <a:r>
              <a:rPr lang="zh-CN" altLang="en-US" sz="2400"/>
              <a:t> </a:t>
            </a:r>
            <a:r>
              <a:rPr lang="zh-CN" altLang="en-US" sz="2400" b="1">
                <a:solidFill>
                  <a:srgbClr val="7030A0"/>
                </a:solidFill>
              </a:rPr>
              <a:t>I</a:t>
            </a:r>
            <a:r>
              <a:rPr lang="zh-CN" altLang="en-US" sz="2400"/>
              <a:t> sincerely </a:t>
            </a:r>
            <a:r>
              <a:rPr lang="zh-CN" altLang="en-US" sz="2400">
                <a:solidFill>
                  <a:srgbClr val="C00000"/>
                </a:solidFill>
              </a:rPr>
              <a:t>welcome</a:t>
            </a:r>
            <a:r>
              <a:rPr lang="zh-CN" altLang="en-US" sz="2400"/>
              <a:t> </a:t>
            </a:r>
            <a:r>
              <a:rPr lang="zh-CN" altLang="en-US" sz="2400">
                <a:solidFill>
                  <a:srgbClr val="0070C0"/>
                </a:solidFill>
              </a:rPr>
              <a:t>you</a:t>
            </a:r>
            <a:r>
              <a:rPr lang="zh-CN" altLang="en-US" sz="2400"/>
              <a:t> to </a:t>
            </a:r>
            <a:r>
              <a:rPr lang="en-US" altLang="zh-CN" sz="2400"/>
              <a:t>...</a:t>
            </a:r>
            <a:r>
              <a:rPr lang="zh-CN" altLang="en-US" sz="2400"/>
              <a:t> and </a:t>
            </a:r>
            <a:r>
              <a:rPr lang="zh-CN" altLang="en-US" sz="2400" u="sng"/>
              <a:t>wish </a:t>
            </a:r>
            <a:r>
              <a:rPr lang="zh-CN" altLang="en-US" sz="2400" u="sng">
                <a:solidFill>
                  <a:srgbClr val="0070C0"/>
                </a:solidFill>
              </a:rPr>
              <a:t>you</a:t>
            </a:r>
            <a:r>
              <a:rPr lang="zh-CN" altLang="en-US" sz="2400" u="sng"/>
              <a:t> a fulfilling year ahead.</a:t>
            </a:r>
            <a:r>
              <a:rPr lang="zh-CN" altLang="en-US" sz="2400"/>
              <a:t>（推荐+</a:t>
            </a:r>
            <a:r>
              <a:rPr lang="zh-CN" altLang="en-US" sz="2400" u="sng"/>
              <a:t>祝愿</a:t>
            </a:r>
            <a:r>
              <a:rPr lang="zh-CN" altLang="en-US" sz="2400"/>
              <a:t>）</a:t>
            </a:r>
            <a:endParaRPr lang="zh-CN" altLang="en-US"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210" y="142240"/>
            <a:ext cx="12162790" cy="5507990"/>
          </a:xfrm>
          <a:prstGeom prst="rect">
            <a:avLst/>
          </a:prstGeom>
          <a:noFill/>
        </p:spPr>
        <p:txBody>
          <a:bodyPr wrap="square" rtlCol="0">
            <a:spAutoFit/>
          </a:bodyPr>
          <a:p>
            <a:r>
              <a:rPr lang="en-US" altLang="zh-CN" sz="3200">
                <a:latin typeface="Times New Roman" panose="02020603050405020304" charset="0"/>
                <a:cs typeface="Times New Roman" panose="02020603050405020304" charset="0"/>
              </a:rPr>
              <a:t>1.</a:t>
            </a:r>
            <a:r>
              <a:rPr lang="zh-CN" altLang="en-US" sz="3200">
                <a:latin typeface="Times New Roman" panose="02020603050405020304" charset="0"/>
                <a:cs typeface="Times New Roman" panose="02020603050405020304" charset="0"/>
              </a:rPr>
              <a:t>我相信你会认真对待我的投诉,我的需求将被满足。</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2.</a:t>
            </a:r>
            <a:r>
              <a:rPr lang="zh-CN" altLang="en-US" sz="3200">
                <a:latin typeface="Times New Roman" panose="02020603050405020304" charset="0"/>
                <a:cs typeface="Times New Roman" panose="02020603050405020304" charset="0"/>
              </a:rPr>
              <a:t>我对我的行为造成的问题深表歉意，希望我能努力弥补。</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3.</a:t>
            </a:r>
            <a:r>
              <a:rPr lang="zh-CN" altLang="en-US" sz="3200">
                <a:latin typeface="Times New Roman" panose="02020603050405020304" charset="0"/>
                <a:cs typeface="Times New Roman" panose="02020603050405020304" charset="0"/>
              </a:rPr>
              <a:t>任何语言都无法表达我的真挚谢意。我们想邀请你在不久的将来访问中国。(感谢+回报)</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4.</a:t>
            </a:r>
            <a:r>
              <a:rPr lang="zh-CN" altLang="en-US" sz="3200">
                <a:latin typeface="Times New Roman" panose="02020603050405020304" charset="0"/>
                <a:cs typeface="Times New Roman" panose="02020603050405020304" charset="0"/>
              </a:rPr>
              <a:t>信的后面是一个吉祥的中国，愿你人生新台阶上的每一刻都充满喜悦!（回赠+祝愿）</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5.</a:t>
            </a:r>
            <a:r>
              <a:rPr lang="zh-CN" altLang="en-US" sz="3200">
                <a:latin typeface="Times New Roman" panose="02020603050405020304" charset="0"/>
                <a:cs typeface="Times New Roman" panose="02020603050405020304" charset="0"/>
              </a:rPr>
              <a:t>再次感谢你的慷慨的帮助,祝你所有最好的。(感谢+祝愿)</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6.</a:t>
            </a:r>
            <a:r>
              <a:rPr lang="zh-CN" altLang="en-US" sz="3200">
                <a:latin typeface="Times New Roman" panose="02020603050405020304" charset="0"/>
                <a:cs typeface="Times New Roman" panose="02020603050405020304" charset="0"/>
              </a:rPr>
              <a:t>非常期待你的出现</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7</a:t>
            </a:r>
            <a:r>
              <a:rPr lang="zh-CN" altLang="en-US" sz="3200">
                <a:latin typeface="Times New Roman" panose="02020603050405020304" charset="0"/>
                <a:cs typeface="Times New Roman" panose="02020603050405020304" charset="0"/>
              </a:rPr>
              <a:t>. 祝您返程愉快,未来一切都好。(欢送+祝愿)</a:t>
            </a:r>
            <a:endParaRPr lang="zh-CN" altLang="en-US" sz="3200">
              <a:latin typeface="Times New Roman" panose="02020603050405020304" charset="0"/>
              <a:cs typeface="Times New Roman" panose="02020603050405020304" charset="0"/>
            </a:endParaRPr>
          </a:p>
          <a:p>
            <a:r>
              <a:rPr lang="en-US" altLang="zh-CN" sz="3200">
                <a:latin typeface="Times New Roman" panose="02020603050405020304" charset="0"/>
                <a:cs typeface="Times New Roman" panose="02020603050405020304" charset="0"/>
              </a:rPr>
              <a:t>8</a:t>
            </a:r>
            <a:r>
              <a:rPr lang="zh-CN" altLang="en-US" sz="3200">
                <a:latin typeface="Times New Roman" panose="02020603050405020304" charset="0"/>
                <a:cs typeface="Times New Roman" panose="02020603050405020304" charset="0"/>
              </a:rPr>
              <a:t>. 我们热切希望有一天你能访问中国，让我们有机会来报答你的好意。</a:t>
            </a:r>
            <a:endParaRPr lang="zh-CN" altLang="en-US" sz="32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829945"/>
          </a:xfrm>
          <a:prstGeom prst="rect">
            <a:avLst/>
          </a:prstGeom>
          <a:noFill/>
          <a:ln>
            <a:solidFill>
              <a:schemeClr val="accent1"/>
            </a:solidFill>
          </a:ln>
        </p:spPr>
        <p:txBody>
          <a:bodyPr wrap="square" rtlCol="0" anchor="t">
            <a:spAutoFit/>
          </a:bodyPr>
          <a:lstStyle/>
          <a:p>
            <a:r>
              <a:rPr sz="2400" b="1">
                <a:solidFill>
                  <a:srgbClr val="7030A0"/>
                </a:solidFill>
              </a:rPr>
              <a:t>I</a:t>
            </a:r>
            <a:r>
              <a:rPr sz="2400"/>
              <a:t> believe </a:t>
            </a:r>
            <a:r>
              <a:rPr sz="2400">
                <a:solidFill>
                  <a:srgbClr val="0070C0"/>
                </a:solidFill>
              </a:rPr>
              <a:t>you</a:t>
            </a:r>
            <a:r>
              <a:rPr sz="2400"/>
              <a:t> will take </a:t>
            </a:r>
            <a:r>
              <a:rPr sz="2400">
                <a:solidFill>
                  <a:srgbClr val="7030A0"/>
                </a:solidFill>
              </a:rPr>
              <a:t>my</a:t>
            </a:r>
            <a:r>
              <a:rPr sz="2400"/>
              <a:t> </a:t>
            </a:r>
            <a:r>
              <a:rPr sz="2400">
                <a:solidFill>
                  <a:srgbClr val="C00000"/>
                </a:solidFill>
              </a:rPr>
              <a:t>complaint </a:t>
            </a:r>
            <a:r>
              <a:rPr sz="2400"/>
              <a:t>seriously and</a:t>
            </a:r>
            <a:r>
              <a:rPr sz="2400" u="sng"/>
              <a:t> </a:t>
            </a:r>
            <a:r>
              <a:rPr sz="2400" u="sng">
                <a:solidFill>
                  <a:srgbClr val="7030A0"/>
                </a:solidFill>
              </a:rPr>
              <a:t>my</a:t>
            </a:r>
            <a:r>
              <a:rPr sz="2400" u="sng"/>
              <a:t> </a:t>
            </a:r>
            <a:r>
              <a:rPr sz="2400" u="sng">
                <a:solidFill>
                  <a:srgbClr val="C00000"/>
                </a:solidFill>
              </a:rPr>
              <a:t>demand</a:t>
            </a:r>
            <a:r>
              <a:rPr sz="2400" u="sng"/>
              <a:t> </a:t>
            </a:r>
            <a:r>
              <a:rPr lang="en-US" sz="2400" u="sng"/>
              <a:t>will be</a:t>
            </a:r>
            <a:r>
              <a:rPr sz="2400" u="sng"/>
              <a:t> met</a:t>
            </a:r>
            <a:r>
              <a:rPr sz="2400"/>
              <a:t>.</a:t>
            </a:r>
            <a:r>
              <a:rPr lang="zh-CN" altLang="en-US" sz="2400"/>
              <a:t>（投诉</a:t>
            </a:r>
            <a:r>
              <a:rPr lang="en-US" altLang="zh-CN" sz="2400"/>
              <a:t>+</a:t>
            </a:r>
            <a:r>
              <a:rPr lang="zh-CN" altLang="en-US" sz="2400" u="sng"/>
              <a:t>维权</a:t>
            </a:r>
            <a:r>
              <a:rPr lang="zh-CN" altLang="en-US" sz="2400"/>
              <a:t>）</a:t>
            </a:r>
            <a:endParaRPr lang="zh-CN" altLang="en-US" sz="2400"/>
          </a:p>
        </p:txBody>
      </p:sp>
      <p:sp>
        <p:nvSpPr>
          <p:cNvPr id="5" name="文本框 4"/>
          <p:cNvSpPr txBox="1"/>
          <p:nvPr/>
        </p:nvSpPr>
        <p:spPr>
          <a:xfrm>
            <a:off x="558800" y="3314065"/>
            <a:ext cx="10906125" cy="829945"/>
          </a:xfrm>
          <a:prstGeom prst="rect">
            <a:avLst/>
          </a:prstGeom>
          <a:noFill/>
          <a:ln>
            <a:solidFill>
              <a:schemeClr val="accent1"/>
            </a:solidFill>
          </a:ln>
        </p:spPr>
        <p:txBody>
          <a:bodyPr wrap="square" rtlCol="0" anchor="t">
            <a:spAutoFit/>
          </a:bodyPr>
          <a:lstStyle/>
          <a:p>
            <a:r>
              <a:rPr sz="2400" b="1">
                <a:solidFill>
                  <a:srgbClr val="7030A0"/>
                </a:solidFill>
              </a:rPr>
              <a:t> I</a:t>
            </a:r>
            <a:r>
              <a:rPr sz="2400"/>
              <a:t> deeply </a:t>
            </a:r>
            <a:r>
              <a:rPr sz="2400">
                <a:solidFill>
                  <a:srgbClr val="C00000"/>
                </a:solidFill>
              </a:rPr>
              <a:t>apologize</a:t>
            </a:r>
            <a:r>
              <a:rPr sz="2400"/>
              <a:t> for the </a:t>
            </a:r>
            <a:r>
              <a:rPr sz="2400">
                <a:solidFill>
                  <a:srgbClr val="C00000"/>
                </a:solidFill>
              </a:rPr>
              <a:t>problems</a:t>
            </a:r>
            <a:r>
              <a:rPr sz="2400"/>
              <a:t> </a:t>
            </a:r>
            <a:r>
              <a:rPr sz="2400">
                <a:solidFill>
                  <a:srgbClr val="7030A0"/>
                </a:solidFill>
              </a:rPr>
              <a:t>my</a:t>
            </a:r>
            <a:r>
              <a:rPr sz="2400"/>
              <a:t> actions have caused, and </a:t>
            </a:r>
            <a:r>
              <a:rPr sz="2400" b="1">
                <a:solidFill>
                  <a:srgbClr val="7030A0"/>
                </a:solidFill>
              </a:rPr>
              <a:t>I </a:t>
            </a:r>
            <a:r>
              <a:rPr sz="2400"/>
              <a:t>hope</a:t>
            </a:r>
            <a:r>
              <a:rPr sz="2400" u="sng"/>
              <a:t> </a:t>
            </a:r>
            <a:r>
              <a:rPr sz="2400" b="1" u="sng">
                <a:solidFill>
                  <a:srgbClr val="7030A0"/>
                </a:solidFill>
              </a:rPr>
              <a:t>I</a:t>
            </a:r>
            <a:r>
              <a:rPr sz="2400" u="sng"/>
              <a:t> can work to </a:t>
            </a:r>
            <a:r>
              <a:rPr sz="2400" u="sng">
                <a:solidFill>
                  <a:srgbClr val="C00000"/>
                </a:solidFill>
              </a:rPr>
              <a:t>make up for</a:t>
            </a:r>
            <a:r>
              <a:rPr sz="2400" u="sng"/>
              <a:t> it</a:t>
            </a:r>
            <a:r>
              <a:rPr sz="2400"/>
              <a:t>.</a:t>
            </a:r>
            <a:r>
              <a:rPr lang="zh-CN" altLang="en-US" sz="2400"/>
              <a:t>（道歉</a:t>
            </a:r>
            <a:r>
              <a:rPr lang="en-US" altLang="zh-CN" sz="2400"/>
              <a:t>+</a:t>
            </a:r>
            <a:r>
              <a:rPr lang="zh-CN" altLang="en-US" sz="2400" u="sng"/>
              <a:t>愿望</a:t>
            </a:r>
            <a:r>
              <a:rPr lang="zh-CN" altLang="en-US" sz="2400"/>
              <a:t>）</a:t>
            </a:r>
            <a:endParaRPr lang="zh-CN" altLang="en-US" sz="2400"/>
          </a:p>
        </p:txBody>
      </p:sp>
      <p:sp>
        <p:nvSpPr>
          <p:cNvPr id="6" name="文本框 5"/>
          <p:cNvSpPr txBox="1"/>
          <p:nvPr/>
        </p:nvSpPr>
        <p:spPr>
          <a:xfrm>
            <a:off x="558800" y="4298950"/>
            <a:ext cx="10905490" cy="1938020"/>
          </a:xfrm>
          <a:prstGeom prst="rect">
            <a:avLst/>
          </a:prstGeom>
          <a:noFill/>
          <a:ln>
            <a:solidFill>
              <a:schemeClr val="accent1"/>
            </a:solidFill>
          </a:ln>
        </p:spPr>
        <p:txBody>
          <a:bodyPr wrap="square" rtlCol="0" anchor="t">
            <a:spAutoFit/>
          </a:bodyPr>
          <a:lstStyle/>
          <a:p>
            <a:r>
              <a:rPr lang="en-US" sz="2400"/>
              <a:t>1. </a:t>
            </a:r>
            <a:r>
              <a:rPr lang="en-US" sz="2400">
                <a:solidFill>
                  <a:srgbClr val="7030A0"/>
                </a:solidFill>
              </a:rPr>
              <a:t>M</a:t>
            </a:r>
            <a:r>
              <a:rPr sz="2400">
                <a:solidFill>
                  <a:srgbClr val="7030A0"/>
                </a:solidFill>
              </a:rPr>
              <a:t>y</a:t>
            </a:r>
            <a:r>
              <a:rPr sz="2400"/>
              <a:t> true </a:t>
            </a:r>
            <a:r>
              <a:rPr sz="2400">
                <a:solidFill>
                  <a:srgbClr val="C00000"/>
                </a:solidFill>
              </a:rPr>
              <a:t>gratitude</a:t>
            </a:r>
            <a:r>
              <a:rPr sz="2400"/>
              <a:t> is beyond any words</a:t>
            </a:r>
            <a:r>
              <a:rPr lang="en-US" sz="2400"/>
              <a:t>. </a:t>
            </a:r>
            <a:r>
              <a:rPr lang="en-US" sz="2400">
                <a:solidFill>
                  <a:srgbClr val="7030A0"/>
                </a:solidFill>
              </a:rPr>
              <a:t>we</a:t>
            </a:r>
            <a:r>
              <a:rPr lang="en-US" sz="2400"/>
              <a:t>'d like to </a:t>
            </a:r>
            <a:r>
              <a:rPr lang="en-US" sz="2400" u="sng"/>
              <a:t>invite </a:t>
            </a:r>
            <a:r>
              <a:rPr lang="en-US" sz="2400" u="sng">
                <a:solidFill>
                  <a:srgbClr val="0070C0"/>
                </a:solidFill>
              </a:rPr>
              <a:t>you</a:t>
            </a:r>
            <a:r>
              <a:rPr lang="en-US" sz="2400" u="sng"/>
              <a:t> to visit China sometime in the near future</a:t>
            </a:r>
            <a:r>
              <a:rPr lang="en-US" sz="2400"/>
              <a:t>.</a:t>
            </a:r>
            <a:r>
              <a:rPr lang="en-US" altLang="zh-CN" sz="2400"/>
              <a:t>（</a:t>
            </a:r>
            <a:r>
              <a:rPr lang="zh-CN" altLang="en-US" sz="2400"/>
              <a:t>感谢</a:t>
            </a:r>
            <a:r>
              <a:rPr lang="en-US" altLang="zh-CN" sz="2400"/>
              <a:t>+</a:t>
            </a:r>
            <a:r>
              <a:rPr lang="zh-CN" altLang="en-US" sz="2400" u="sng"/>
              <a:t>回报</a:t>
            </a:r>
            <a:r>
              <a:rPr lang="en-US" altLang="zh-CN" sz="2400"/>
              <a:t>）</a:t>
            </a:r>
            <a:endParaRPr lang="en-US" altLang="zh-CN" sz="2400"/>
          </a:p>
          <a:p>
            <a:r>
              <a:rPr lang="en-US" altLang="zh-CN" sz="2400"/>
              <a:t>2. Attached to the letter is </a:t>
            </a:r>
            <a:r>
              <a:rPr lang="en-US" altLang="zh-CN" sz="2400">
                <a:solidFill>
                  <a:srgbClr val="C00000"/>
                </a:solidFill>
              </a:rPr>
              <a:t>an auspicious Chinese knot</a:t>
            </a:r>
            <a:r>
              <a:rPr lang="en-US" altLang="zh-CN" sz="2400"/>
              <a:t>. </a:t>
            </a:r>
            <a:r>
              <a:rPr lang="en-US" altLang="zh-CN" sz="2400" u="sng"/>
              <a:t>May every moment full of joy on </a:t>
            </a:r>
            <a:r>
              <a:rPr lang="en-US" altLang="zh-CN" sz="2400" u="sng">
                <a:solidFill>
                  <a:srgbClr val="0070C0"/>
                </a:solidFill>
              </a:rPr>
              <a:t>your </a:t>
            </a:r>
            <a:r>
              <a:rPr lang="en-US" altLang="zh-CN" sz="2400" u="sng"/>
              <a:t>new stage of life</a:t>
            </a:r>
            <a:r>
              <a:rPr lang="en-US" altLang="zh-CN" sz="2400"/>
              <a:t>! （</a:t>
            </a:r>
            <a:r>
              <a:rPr lang="zh-CN" altLang="en-US" sz="2400"/>
              <a:t>回赠</a:t>
            </a:r>
            <a:r>
              <a:rPr lang="en-US" altLang="zh-CN" sz="2400"/>
              <a:t>+</a:t>
            </a:r>
            <a:r>
              <a:rPr lang="zh-CN" altLang="en-US" sz="2400" u="sng"/>
              <a:t>祝愿</a:t>
            </a:r>
            <a:r>
              <a:rPr lang="en-US" altLang="zh-CN" sz="2400"/>
              <a:t>）</a:t>
            </a:r>
            <a:endParaRPr lang="en-US" altLang="zh-CN" sz="2400"/>
          </a:p>
          <a:p>
            <a:r>
              <a:rPr lang="en-US" altLang="zh-CN" sz="2400"/>
              <a:t>3.</a:t>
            </a:r>
            <a:r>
              <a:rPr lang="en-US" altLang="zh-CN" sz="2400">
                <a:solidFill>
                  <a:srgbClr val="C00000"/>
                </a:solidFill>
              </a:rPr>
              <a:t>Thanks</a:t>
            </a:r>
            <a:r>
              <a:rPr lang="en-US" altLang="zh-CN" sz="2400"/>
              <a:t> again for </a:t>
            </a:r>
            <a:r>
              <a:rPr lang="en-US" altLang="zh-CN" sz="2400">
                <a:solidFill>
                  <a:srgbClr val="0070C0"/>
                </a:solidFill>
              </a:rPr>
              <a:t>your</a:t>
            </a:r>
            <a:r>
              <a:rPr lang="en-US" altLang="zh-CN" sz="2400"/>
              <a:t> generous help and </a:t>
            </a:r>
            <a:r>
              <a:rPr lang="en-US" altLang="zh-CN" sz="2400" u="sng"/>
              <a:t>wish </a:t>
            </a:r>
            <a:r>
              <a:rPr lang="en-US" altLang="zh-CN" sz="2400" u="sng">
                <a:solidFill>
                  <a:srgbClr val="0070C0"/>
                </a:solidFill>
              </a:rPr>
              <a:t>you</a:t>
            </a:r>
            <a:r>
              <a:rPr lang="en-US" altLang="zh-CN" sz="2400" u="sng"/>
              <a:t> all the best</a:t>
            </a:r>
            <a:r>
              <a:rPr lang="en-US" altLang="zh-CN" sz="2400"/>
              <a:t>.（</a:t>
            </a:r>
            <a:r>
              <a:rPr lang="zh-CN" altLang="en-US" sz="2400"/>
              <a:t>感谢</a:t>
            </a:r>
            <a:r>
              <a:rPr lang="en-US" altLang="zh-CN" sz="2400"/>
              <a:t>+</a:t>
            </a:r>
            <a:r>
              <a:rPr lang="en-US" altLang="zh-CN" sz="2400" u="sng"/>
              <a:t>祝愿</a:t>
            </a:r>
            <a:r>
              <a:rPr lang="en-US" altLang="zh-CN" sz="2400"/>
              <a:t>）</a:t>
            </a:r>
            <a:endParaRPr lang="en-US" altLang="zh-CN"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486410" y="300355"/>
            <a:ext cx="8305800" cy="583565"/>
          </a:xfrm>
          <a:prstGeom prst="rect">
            <a:avLst/>
          </a:prstGeom>
          <a:noFill/>
        </p:spPr>
        <p:txBody>
          <a:bodyPr wrap="square" rtlCol="0">
            <a:spAutoFit/>
          </a:bodyPr>
          <a:lstStyle/>
          <a:p>
            <a:r>
              <a:rPr lang="en-US" altLang="zh-CN" sz="3200"/>
              <a:t>2. </a:t>
            </a:r>
            <a:r>
              <a:rPr lang="zh-CN" altLang="en-US" sz="3200"/>
              <a:t>合理拓展，语义连贯，彰显思维品质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419860" y="2943225"/>
            <a:ext cx="1296670" cy="1377315"/>
            <a:chOff x="390847" y="2871710"/>
            <a:chExt cx="1646263" cy="1645963"/>
          </a:xfrm>
        </p:grpSpPr>
        <p:grpSp>
          <p:nvGrpSpPr>
            <p:cNvPr id="28" name="组合 27"/>
            <p:cNvGrpSpPr/>
            <p:nvPr/>
          </p:nvGrpSpPr>
          <p:grpSpPr>
            <a:xfrm>
              <a:off x="390847" y="2871710"/>
              <a:ext cx="1646263" cy="1645963"/>
              <a:chOff x="304072" y="673100"/>
              <a:chExt cx="4001228"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rtlCol="0" anchor="ctr"/>
              <a:lstStyle/>
              <a:p>
                <a:pPr algn="ctr"/>
                <a:endParaRPr lang="zh-CN" altLang="en-US" sz="1350">
                  <a:solidFill>
                    <a:srgbClr val="262626"/>
                  </a:solidFill>
                </a:endParaRPr>
              </a:p>
            </p:txBody>
          </p:sp>
          <p:sp>
            <p:nvSpPr>
              <p:cNvPr id="30" name="椭圆 29"/>
              <p:cNvSpPr/>
              <p:nvPr/>
            </p:nvSpPr>
            <p:spPr>
              <a:xfrm>
                <a:off x="304072" y="761771"/>
                <a:ext cx="3825874" cy="3825874"/>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rtlCol="0" anchor="ctr"/>
              <a:lstStyle/>
              <a:p>
                <a:pPr algn="ctr"/>
                <a:endParaRPr lang="zh-CN" altLang="en-US" sz="1350"/>
              </a:p>
            </p:txBody>
          </p:sp>
        </p:grpSp>
        <p:sp>
          <p:nvSpPr>
            <p:cNvPr id="31" name="TextBox 30"/>
            <p:cNvSpPr txBox="1"/>
            <p:nvPr/>
          </p:nvSpPr>
          <p:spPr>
            <a:xfrm>
              <a:off x="485436" y="3252170"/>
              <a:ext cx="1438320" cy="882552"/>
            </a:xfrm>
            <a:prstGeom prst="rect">
              <a:avLst/>
            </a:prstGeom>
            <a:noFill/>
          </p:spPr>
          <p:txBody>
            <a:bodyPr wrap="square" lIns="0" tIns="0" rIns="0" bIns="0" rtlCol="0">
              <a:spAutoFit/>
            </a:bodyPr>
            <a:lstStyle/>
            <a:p>
              <a:pPr algn="ctr"/>
              <a:r>
                <a:rPr lang="zh-CN" altLang="en-US" sz="2400" b="1" dirty="0">
                  <a:solidFill>
                    <a:srgbClr val="8E4732"/>
                  </a:solidFill>
                  <a:latin typeface="微软雅黑" panose="020B0503020204020204" charset="-122"/>
                  <a:ea typeface="微软雅黑" panose="020B0503020204020204" charset="-122"/>
                </a:rPr>
                <a:t>合理</a:t>
              </a:r>
              <a:endParaRPr lang="zh-CN" altLang="en-US" sz="2400" b="1" dirty="0">
                <a:solidFill>
                  <a:srgbClr val="8E4732"/>
                </a:solidFill>
                <a:latin typeface="微软雅黑" panose="020B0503020204020204" charset="-122"/>
                <a:ea typeface="微软雅黑" panose="020B0503020204020204" charset="-122"/>
              </a:endParaRPr>
            </a:p>
            <a:p>
              <a:pPr algn="ctr"/>
              <a:r>
                <a:rPr lang="zh-CN" altLang="en-US" sz="2400" b="1" dirty="0">
                  <a:solidFill>
                    <a:srgbClr val="8E4732"/>
                  </a:solidFill>
                  <a:latin typeface="微软雅黑" panose="020B0503020204020204" charset="-122"/>
                  <a:ea typeface="微软雅黑" panose="020B0503020204020204" charset="-122"/>
                </a:rPr>
                <a:t>拓展</a:t>
              </a:r>
              <a:endParaRPr lang="zh-CN" altLang="en-US" sz="2400" b="1" dirty="0">
                <a:solidFill>
                  <a:srgbClr val="8E4732"/>
                </a:solidFill>
                <a:latin typeface="微软雅黑" panose="020B0503020204020204" charset="-122"/>
                <a:ea typeface="微软雅黑" panose="020B0503020204020204" charset="-122"/>
              </a:endParaRPr>
            </a:p>
          </p:txBody>
        </p:sp>
      </p:grpSp>
      <p:sp>
        <p:nvSpPr>
          <p:cNvPr id="32" name="Freeform 5"/>
          <p:cNvSpPr/>
          <p:nvPr/>
        </p:nvSpPr>
        <p:spPr bwMode="auto">
          <a:xfrm>
            <a:off x="2809875" y="1791335"/>
            <a:ext cx="377825" cy="3502025"/>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C6B1AD"/>
          </a:solidFill>
          <a:ln w="12700" cap="flat" cmpd="sng" algn="ctr">
            <a:gradFill>
              <a:gsLst>
                <a:gs pos="0">
                  <a:srgbClr val="FFFFFF"/>
                </a:gs>
                <a:gs pos="100000">
                  <a:srgbClr val="FFFFFF">
                    <a:lumMod val="85000"/>
                  </a:srgbClr>
                </a:gs>
              </a:gsLst>
              <a:lin ang="5400000" scaled="0"/>
            </a:gradFill>
            <a:prstDash val="solid"/>
          </a:ln>
          <a:effectLst>
            <a:outerShdw blurRad="50800" dist="38100" dir="2700000" algn="tl" rotWithShape="0">
              <a:prstClr val="black">
                <a:alpha val="40000"/>
              </a:prstClr>
            </a:outerShdw>
          </a:effectLst>
        </p:spPr>
        <p:txBody>
          <a:bodyPr rtlCol="0" anchor="ctr"/>
          <a:lstStyle/>
          <a:p>
            <a:pPr algn="ctr"/>
            <a:endParaRPr lang="zh-CN" altLang="en-US" sz="1350" dirty="0"/>
          </a:p>
        </p:txBody>
      </p:sp>
      <p:grpSp>
        <p:nvGrpSpPr>
          <p:cNvPr id="52" name="组合 51"/>
          <p:cNvGrpSpPr/>
          <p:nvPr/>
        </p:nvGrpSpPr>
        <p:grpSpPr>
          <a:xfrm>
            <a:off x="3281045" y="1548130"/>
            <a:ext cx="2439670" cy="702310"/>
            <a:chOff x="3237789" y="1193772"/>
            <a:chExt cx="3636000" cy="967932"/>
          </a:xfrm>
        </p:grpSpPr>
        <p:grpSp>
          <p:nvGrpSpPr>
            <p:cNvPr id="2" name="组合 1"/>
            <p:cNvGrpSpPr/>
            <p:nvPr/>
          </p:nvGrpSpPr>
          <p:grpSpPr>
            <a:xfrm>
              <a:off x="3237789" y="1193772"/>
              <a:ext cx="3636000" cy="967932"/>
              <a:chOff x="4139952" y="1170041"/>
              <a:chExt cx="3559469" cy="536519"/>
            </a:xfrm>
          </p:grpSpPr>
          <p:sp>
            <p:nvSpPr>
              <p:cNvPr id="7" name="圆角矩形 6"/>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3" name="圆角矩形 113"/>
              <p:cNvSpPr/>
              <p:nvPr/>
            </p:nvSpPr>
            <p:spPr>
              <a:xfrm>
                <a:off x="4716017" y="1250029"/>
                <a:ext cx="2819381"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4F81BD"/>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dirty="0">
                  <a:solidFill>
                    <a:srgbClr val="262626">
                      <a:lumMod val="65000"/>
                      <a:lumOff val="35000"/>
                    </a:srgbClr>
                  </a:solidFill>
                  <a:latin typeface="微软雅黑" panose="020B0503020204020204" charset="-122"/>
                  <a:ea typeface="微软雅黑" panose="020B0503020204020204" charset="-122"/>
                </a:endParaRPr>
              </a:p>
            </p:txBody>
          </p:sp>
        </p:grpSp>
        <p:sp>
          <p:nvSpPr>
            <p:cNvPr id="9" name="TextBox 5"/>
            <p:cNvSpPr txBox="1"/>
            <p:nvPr/>
          </p:nvSpPr>
          <p:spPr>
            <a:xfrm>
              <a:off x="3983539" y="1412237"/>
              <a:ext cx="2580784" cy="634494"/>
            </a:xfrm>
            <a:prstGeom prst="rect">
              <a:avLst/>
            </a:prstGeom>
            <a:noFill/>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交际性拓展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grpSp>
        <p:nvGrpSpPr>
          <p:cNvPr id="53" name="组合 52"/>
          <p:cNvGrpSpPr/>
          <p:nvPr/>
        </p:nvGrpSpPr>
        <p:grpSpPr>
          <a:xfrm>
            <a:off x="3337560" y="3087370"/>
            <a:ext cx="2385060" cy="705485"/>
            <a:chOff x="3237789" y="2461817"/>
            <a:chExt cx="3636000" cy="967932"/>
          </a:xfrm>
        </p:grpSpPr>
        <p:grpSp>
          <p:nvGrpSpPr>
            <p:cNvPr id="23" name="组合 22"/>
            <p:cNvGrpSpPr/>
            <p:nvPr/>
          </p:nvGrpSpPr>
          <p:grpSpPr>
            <a:xfrm>
              <a:off x="3237789" y="2461817"/>
              <a:ext cx="3636000" cy="967932"/>
              <a:chOff x="4139952" y="1170041"/>
              <a:chExt cx="3559469" cy="536519"/>
            </a:xfrm>
          </p:grpSpPr>
          <p:sp>
            <p:nvSpPr>
              <p:cNvPr id="25" name="圆角矩形 24"/>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26" name="圆角矩形 113"/>
              <p:cNvSpPr/>
              <p:nvPr/>
            </p:nvSpPr>
            <p:spPr>
              <a:xfrm>
                <a:off x="4716016" y="1250029"/>
                <a:ext cx="2819382"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F6600"/>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dirty="0">
                  <a:solidFill>
                    <a:srgbClr val="262626">
                      <a:lumMod val="65000"/>
                      <a:lumOff val="35000"/>
                    </a:srgbClr>
                  </a:solidFill>
                  <a:latin typeface="微软雅黑" panose="020B0503020204020204" charset="-122"/>
                  <a:ea typeface="微软雅黑" panose="020B0503020204020204" charset="-122"/>
                </a:endParaRPr>
              </a:p>
            </p:txBody>
          </p:sp>
        </p:grpSp>
        <p:sp>
          <p:nvSpPr>
            <p:cNvPr id="36" name="TextBox 35"/>
            <p:cNvSpPr txBox="1"/>
            <p:nvPr/>
          </p:nvSpPr>
          <p:spPr>
            <a:xfrm>
              <a:off x="3826364" y="2688336"/>
              <a:ext cx="2779275" cy="631639"/>
            </a:xfrm>
            <a:prstGeom prst="rect">
              <a:avLst/>
            </a:prstGeom>
            <a:noFill/>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细节性拓展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grpSp>
        <p:nvGrpSpPr>
          <p:cNvPr id="54" name="组合 53"/>
          <p:cNvGrpSpPr/>
          <p:nvPr/>
        </p:nvGrpSpPr>
        <p:grpSpPr>
          <a:xfrm>
            <a:off x="3390265" y="4770755"/>
            <a:ext cx="2334895" cy="680085"/>
            <a:chOff x="3249768" y="3729867"/>
            <a:chExt cx="3636000" cy="967932"/>
          </a:xfrm>
        </p:grpSpPr>
        <p:grpSp>
          <p:nvGrpSpPr>
            <p:cNvPr id="11" name="组合 10"/>
            <p:cNvGrpSpPr/>
            <p:nvPr/>
          </p:nvGrpSpPr>
          <p:grpSpPr>
            <a:xfrm>
              <a:off x="3249768" y="3729867"/>
              <a:ext cx="3636000" cy="967932"/>
              <a:chOff x="4139952" y="1170041"/>
              <a:chExt cx="3559469" cy="536519"/>
            </a:xfrm>
          </p:grpSpPr>
          <p:sp>
            <p:nvSpPr>
              <p:cNvPr id="13" name="圆角矩形 12"/>
              <p:cNvSpPr/>
              <p:nvPr/>
            </p:nvSpPr>
            <p:spPr>
              <a:xfrm>
                <a:off x="4139952" y="1170041"/>
                <a:ext cx="3559469" cy="536519"/>
              </a:xfrm>
              <a:prstGeom prst="roundRect">
                <a:avLst>
                  <a:gd name="adj" fmla="val 50000"/>
                </a:avLst>
              </a:prstGeom>
              <a:gradFill flip="none" rotWithShape="1">
                <a:gsLst>
                  <a:gs pos="45000">
                    <a:srgbClr val="FFFFFF"/>
                  </a:gs>
                  <a:gs pos="100000">
                    <a:srgbClr val="FFFFFF">
                      <a:lumMod val="85000"/>
                    </a:srgbClr>
                  </a:gs>
                </a:gsLst>
                <a:lin ang="18000000" scaled="0"/>
                <a:tileRect/>
              </a:gradFill>
              <a:ln w="6350" cap="flat" cmpd="sng" algn="ctr">
                <a:gradFill>
                  <a:gsLst>
                    <a:gs pos="0">
                      <a:srgbClr val="FFFFFF">
                        <a:lumMod val="85000"/>
                      </a:srgbClr>
                    </a:gs>
                    <a:gs pos="100000">
                      <a:srgbClr val="FFFFFF"/>
                    </a:gs>
                  </a:gsLst>
                  <a:lin ang="17400000" scaled="0"/>
                </a:gradFill>
                <a:prstDash val="solid"/>
              </a:ln>
              <a:effectLst>
                <a:outerShdw blurRad="152400" dist="38100" dir="8100000" algn="tr" rotWithShape="0">
                  <a:prstClr val="black">
                    <a:alpha val="34000"/>
                  </a:prstClr>
                </a:out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sp>
            <p:nvSpPr>
              <p:cNvPr id="14" name="圆角矩形 113"/>
              <p:cNvSpPr/>
              <p:nvPr/>
            </p:nvSpPr>
            <p:spPr>
              <a:xfrm>
                <a:off x="4716016" y="1250029"/>
                <a:ext cx="2819381"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7030A0"/>
              </a:solidFill>
              <a:ln w="6350" cap="flat" cmpd="sng" algn="ctr">
                <a:noFill/>
                <a:prstDash val="solid"/>
              </a:ln>
              <a:effectLst>
                <a:innerShdw blurRad="63500" dist="50800" dir="16200000">
                  <a:prstClr val="black">
                    <a:alpha val="32000"/>
                  </a:prstClr>
                </a:innerShdw>
              </a:effectLst>
            </p:spPr>
            <p:txBody>
              <a:bodyPr rtlCol="0" anchor="ctr"/>
              <a:lstStyle/>
              <a:p>
                <a:pPr algn="ctr"/>
                <a:endParaRPr lang="zh-CN" altLang="en-US" sz="790">
                  <a:solidFill>
                    <a:srgbClr val="262626">
                      <a:lumMod val="65000"/>
                      <a:lumOff val="35000"/>
                    </a:srgbClr>
                  </a:solidFill>
                  <a:latin typeface="微软雅黑" panose="020B0503020204020204" charset="-122"/>
                  <a:ea typeface="微软雅黑" panose="020B0503020204020204" charset="-122"/>
                </a:endParaRPr>
              </a:p>
            </p:txBody>
          </p:sp>
        </p:grpSp>
        <p:sp>
          <p:nvSpPr>
            <p:cNvPr id="37" name="TextBox 36"/>
            <p:cNvSpPr txBox="1"/>
            <p:nvPr/>
          </p:nvSpPr>
          <p:spPr>
            <a:xfrm>
              <a:off x="3838134" y="3974787"/>
              <a:ext cx="2738125" cy="655229"/>
            </a:xfrm>
            <a:prstGeom prst="rect">
              <a:avLst/>
            </a:prstGeom>
            <a:noFill/>
            <a:extLst>
              <a:ext uri="{909E8E84-426E-40DD-AFC4-6F175D3DCCD1}">
                <a14:hiddenFill xmlns:a14="http://schemas.microsoft.com/office/drawing/2010/main">
                  <a:solidFill>
                    <a:srgbClr val="9966FF"/>
                  </a:solidFill>
                </a14:hiddenFill>
              </a:ext>
            </a:extLst>
          </p:spPr>
          <p:txBody>
            <a:bodyPr wrap="square" rtlCol="0">
              <a:spAutoFit/>
            </a:bodyPr>
            <a:lstStyle/>
            <a:p>
              <a:pPr algn="ctr"/>
              <a:r>
                <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rPr>
                <a:t>逻辑性拓展</a:t>
              </a:r>
              <a:endParaRPr lang="zh-CN" altLang="en-US" sz="2400" b="1" dirty="0">
                <a:solidFill>
                  <a:srgbClr val="FFFFFF"/>
                </a:solidFill>
                <a:effectLst>
                  <a:outerShdw blurRad="50800" dist="38100" dir="2700000" algn="tl" rotWithShape="0">
                    <a:prstClr val="black">
                      <a:alpha val="40000"/>
                    </a:prstClr>
                  </a:outerShdw>
                </a:effectLst>
                <a:latin typeface="华康雅宋体W9(P)" panose="02020900000000000000" pitchFamily="18" charset="-122"/>
                <a:ea typeface="华康雅宋体W9(P)" panose="02020900000000000000" pitchFamily="18" charset="-122"/>
              </a:endParaRPr>
            </a:p>
          </p:txBody>
        </p:sp>
      </p:grpSp>
      <p:sp>
        <p:nvSpPr>
          <p:cNvPr id="10" name="矩形 47"/>
          <p:cNvSpPr>
            <a:spLocks noChangeArrowheads="1"/>
          </p:cNvSpPr>
          <p:nvPr/>
        </p:nvSpPr>
        <p:spPr bwMode="auto">
          <a:xfrm>
            <a:off x="5834380" y="1503045"/>
            <a:ext cx="5554345" cy="829945"/>
          </a:xfrm>
          <a:prstGeom prst="rect">
            <a:avLst/>
          </a:prstGeom>
          <a:noFill/>
          <a:ln w="9525">
            <a:noFill/>
            <a:prstDash val="sysDot"/>
            <a:miter lim="800000"/>
          </a:ln>
          <a:extLst>
            <a:ext uri="{909E8E84-426E-40DD-AFC4-6F175D3DCCD1}">
              <a14:hiddenFill xmlns:a14="http://schemas.microsoft.com/office/drawing/2010/main">
                <a:solidFill>
                  <a:srgbClr val="FFFFFF"/>
                </a:solidFill>
              </a14:hiddenFill>
            </a:ext>
          </a:extLst>
        </p:spPr>
        <p:txBody>
          <a:bodyPr wrap="square">
            <a:spAutoFit/>
          </a:bodyPr>
          <a:lstStyle/>
          <a:p>
            <a:pPr>
              <a:lnSpc>
                <a:spcPct val="120000"/>
              </a:lnSpc>
            </a:pPr>
            <a:r>
              <a:rPr lang="zh-CN" altLang="en-US" sz="2000" b="1" u="sng"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合理问候</a:t>
            </a:r>
            <a:r>
              <a:rPr lang="zh-CN" altLang="en-US" sz="2000" b="1" u="sng" baseline="-25000"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u="sng"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自我介绍</a:t>
            </a:r>
            <a:r>
              <a:rPr lang="zh-CN" altLang="en-US" sz="2000" b="1" u="sng" baseline="-25000"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rgbClr val="FF0000"/>
                </a:solidFill>
                <a:latin typeface="宋体" panose="02010600030101010101" pitchFamily="2" charset="-122"/>
                <a:ea typeface="宋体" panose="02010600030101010101" pitchFamily="2" charset="-122"/>
                <a:cs typeface="幼圆" panose="02010509060101010101" charset="-122"/>
                <a:sym typeface="Adobe Caslon Pro" charset="0"/>
              </a:rPr>
              <a:t>写信背景、写信目的</a:t>
            </a:r>
            <a:r>
              <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rPr>
              <a:t>、祝福期待</a:t>
            </a:r>
            <a:endParaRPr lang="zh-CN" altLang="en-US" sz="2000" b="1" dirty="0">
              <a:solidFill>
                <a:srgbClr val="002060"/>
              </a:solidFill>
              <a:latin typeface="宋体" panose="02010600030101010101" pitchFamily="2" charset="-122"/>
              <a:ea typeface="宋体" panose="02010600030101010101" pitchFamily="2" charset="-122"/>
              <a:cs typeface="幼圆" panose="02010509060101010101" charset="-122"/>
              <a:sym typeface="Adobe Caslon Pro" charset="0"/>
            </a:endParaRPr>
          </a:p>
        </p:txBody>
      </p:sp>
      <p:sp>
        <p:nvSpPr>
          <p:cNvPr id="12" name="TextBox 13"/>
          <p:cNvSpPr txBox="1"/>
          <p:nvPr/>
        </p:nvSpPr>
        <p:spPr>
          <a:xfrm>
            <a:off x="5927725" y="4743450"/>
            <a:ext cx="5275580" cy="755650"/>
          </a:xfrm>
          <a:prstGeom prst="rect">
            <a:avLst/>
          </a:prstGeom>
          <a:noFill/>
        </p:spPr>
        <p:txBody>
          <a:bodyPr wrap="square" rtlCol="0">
            <a:spAutoFit/>
          </a:bodyPr>
          <a:lstStyle/>
          <a:p>
            <a:pPr algn="l">
              <a:lnSpc>
                <a:spcPct val="120000"/>
              </a:lnSpc>
            </a:pPr>
            <a:r>
              <a:rPr lang="zh-CN" altLang="en-US" sz="20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rPr>
              <a:t>运用因果逻辑，彰显思维品质</a:t>
            </a:r>
            <a:endParaRPr lang="zh-CN" altLang="en-US" sz="20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endParaRPr>
          </a:p>
          <a:p>
            <a:pPr algn="l">
              <a:lnSpc>
                <a:spcPct val="120000"/>
              </a:lnSpc>
            </a:pPr>
            <a:r>
              <a:rPr lang="zh-CN" altLang="en-US" sz="1600" b="1" dirty="0">
                <a:solidFill>
                  <a:srgbClr val="7030A0"/>
                </a:solidFill>
                <a:latin typeface="宋体" panose="02010600030101010101" pitchFamily="2" charset="-122"/>
                <a:ea typeface="宋体" panose="02010600030101010101" pitchFamily="2" charset="-122"/>
                <a:cs typeface="幼圆" panose="02010509060101010101" charset="-122"/>
                <a:sym typeface="Adobe Caslon Pro" charset="0"/>
              </a:rPr>
              <a:t>因果</a:t>
            </a:r>
            <a:r>
              <a:rPr lang="zh-CN" altLang="en-US" sz="1600" b="1" dirty="0">
                <a:solidFill>
                  <a:srgbClr val="7030A0"/>
                </a:solidFill>
                <a:latin typeface="宋体" panose="02010600030101010101" pitchFamily="2" charset="-122"/>
                <a:ea typeface="宋体" panose="02010600030101010101" pitchFamily="2" charset="-122"/>
                <a:sym typeface="幼圆" panose="02010509060101010101" charset="-122"/>
              </a:rPr>
              <a:t>、条件、目的、方式、让步</a:t>
            </a:r>
            <a:endParaRPr lang="zh-CN" altLang="en-US" sz="1600" b="1" dirty="0">
              <a:solidFill>
                <a:srgbClr val="7030A0"/>
              </a:solidFill>
              <a:latin typeface="宋体" panose="02010600030101010101" pitchFamily="2" charset="-122"/>
              <a:ea typeface="宋体" panose="02010600030101010101" pitchFamily="2" charset="-122"/>
              <a:cs typeface="幼圆" panose="02010509060101010101" charset="-122"/>
              <a:sym typeface="幼圆" panose="02010509060101010101" charset="-122"/>
            </a:endParaRPr>
          </a:p>
        </p:txBody>
      </p:sp>
      <p:sp>
        <p:nvSpPr>
          <p:cNvPr id="15" name="矩形 48"/>
          <p:cNvSpPr>
            <a:spLocks noChangeArrowheads="1"/>
          </p:cNvSpPr>
          <p:nvPr/>
        </p:nvSpPr>
        <p:spPr bwMode="auto">
          <a:xfrm>
            <a:off x="5834380" y="2698750"/>
            <a:ext cx="554164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活动</a:t>
            </a:r>
            <a:r>
              <a:rPr lang="en-US" altLang="zh-CN"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a:t>
            </a:r>
            <a:r>
              <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目的、意义、时间、地点；</a:t>
            </a:r>
            <a:endPar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endParaRPr>
          </a:p>
          <a:p>
            <a:pPr>
              <a:lnSpc>
                <a:spcPct val="120000"/>
              </a:lnSpc>
            </a:pPr>
            <a:r>
              <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幼圆" panose="02010509060101010101" charset="-122"/>
              </a:rPr>
              <a:t>个人感受、评价；</a:t>
            </a:r>
            <a:endPar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幼圆" panose="02010509060101010101" charset="-122"/>
            </a:endParaRPr>
          </a:p>
          <a:p>
            <a:pPr>
              <a:lnSpc>
                <a:spcPct val="120000"/>
              </a:lnSpc>
            </a:pPr>
            <a:r>
              <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下义延伸</a:t>
            </a:r>
            <a:r>
              <a:rPr lang="zh-CN" altLang="en-US" sz="16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（例子）</a:t>
            </a:r>
            <a:r>
              <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rPr>
              <a:t>；</a:t>
            </a:r>
            <a:endParaRPr lang="zh-CN" altLang="en-US" sz="2000" b="1" dirty="0">
              <a:solidFill>
                <a:schemeClr val="tx1"/>
              </a:solidFill>
              <a:latin typeface="宋体" panose="02010600030101010101" pitchFamily="2" charset="-122"/>
              <a:ea typeface="宋体" panose="02010600030101010101" pitchFamily="2" charset="-122"/>
              <a:cs typeface="幼圆" panose="02010509060101010101" charset="-122"/>
              <a:sym typeface="Adobe Caslon Pro" charset="0"/>
            </a:endParaRPr>
          </a:p>
          <a:p>
            <a:pPr>
              <a:lnSpc>
                <a:spcPct val="120000"/>
              </a:lnSpc>
            </a:pPr>
            <a:r>
              <a:rPr lang="zh-CN" altLang="en-US" sz="20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平行拓展</a:t>
            </a:r>
            <a:r>
              <a:rPr lang="zh-CN" altLang="en-US" sz="16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rPr>
              <a:t>（挖掘写作对象的不同方面）</a:t>
            </a:r>
            <a:endParaRPr lang="zh-CN" altLang="en-US" sz="1600" b="1" dirty="0">
              <a:solidFill>
                <a:srgbClr val="C00000"/>
              </a:solidFill>
              <a:latin typeface="宋体" panose="02010600030101010101" pitchFamily="2" charset="-122"/>
              <a:ea typeface="宋体" panose="02010600030101010101" pitchFamily="2" charset="-122"/>
              <a:cs typeface="幼圆" panose="02010509060101010101" charset="-122"/>
              <a:sym typeface="Adobe Caslon Pro"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58800" y="1616710"/>
            <a:ext cx="11184255" cy="557530"/>
            <a:chOff x="4200115" y="884281"/>
            <a:chExt cx="4076672" cy="692009"/>
          </a:xfrm>
        </p:grpSpPr>
        <p:sp>
          <p:nvSpPr>
            <p:cNvPr id="61" name="矩形 60"/>
            <p:cNvSpPr/>
            <p:nvPr/>
          </p:nvSpPr>
          <p:spPr>
            <a:xfrm>
              <a:off x="4475782" y="959519"/>
              <a:ext cx="3768139" cy="543046"/>
            </a:xfrm>
            <a:prstGeom prst="rect">
              <a:avLst/>
            </a:prstGeom>
            <a:ln w="15875">
              <a:noFill/>
            </a:ln>
          </p:spPr>
          <p:txBody>
            <a:bodyPr wrap="square" lIns="68580" tIns="34290" rIns="68580" bIns="34290">
              <a:spAutoFit/>
            </a:bodyPr>
            <a:lstStyle/>
            <a:p>
              <a:r>
                <a:rPr lang="zh-CN" altLang="en-US" sz="2400" b="1" dirty="0">
                  <a:solidFill>
                    <a:srgbClr val="7030A0"/>
                  </a:solidFill>
                  <a:latin typeface="微软雅黑" panose="020B0503020204020204" charset="-122"/>
                  <a:ea typeface="微软雅黑" panose="020B0503020204020204" charset="-122"/>
                </a:rPr>
                <a:t>写作者</a:t>
              </a:r>
              <a:r>
                <a:rPr lang="en-US" altLang="zh-CN" sz="2400" b="1" dirty="0">
                  <a:solidFill>
                    <a:srgbClr val="7030A0"/>
                  </a:solidFill>
                  <a:latin typeface="微软雅黑" panose="020B0503020204020204" charset="-122"/>
                  <a:ea typeface="微软雅黑" panose="020B0503020204020204" charset="-122"/>
                </a:rPr>
                <a:t>+</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写作</a:t>
              </a:r>
              <a:r>
                <a:rPr lang="zh-CN" altLang="en-US" sz="2400" b="1" u="sng" dirty="0">
                  <a:solidFill>
                    <a:srgbClr val="C00000"/>
                  </a:solidFill>
                  <a:latin typeface="微软雅黑" panose="020B0503020204020204" charset="-122"/>
                  <a:ea typeface="微软雅黑" panose="020B0503020204020204" charset="-122"/>
                  <a:sym typeface="+mn-ea"/>
                </a:rPr>
                <a:t>体裁</a:t>
              </a:r>
              <a:r>
                <a:rPr lang="zh-CN" altLang="en-US" sz="2400" b="1" u="sng" dirty="0">
                  <a:solidFill>
                    <a:sysClr val="windowText" lastClr="000000">
                      <a:lumMod val="75000"/>
                      <a:lumOff val="25000"/>
                    </a:sysClr>
                  </a:solidFill>
                  <a:latin typeface="微软雅黑" panose="020B0503020204020204" charset="-122"/>
                  <a:ea typeface="微软雅黑" panose="020B0503020204020204" charset="-122"/>
                  <a:sym typeface="+mn-ea"/>
                </a:rPr>
                <a:t>框架下的</a:t>
              </a:r>
              <a:r>
                <a:rPr lang="zh-CN" altLang="en-US" sz="2400" b="1" dirty="0">
                  <a:solidFill>
                    <a:srgbClr val="C00000"/>
                  </a:solidFill>
                  <a:latin typeface="微软雅黑" panose="020B0503020204020204" charset="-122"/>
                  <a:ea typeface="微软雅黑" panose="020B0503020204020204" charset="-122"/>
                  <a:sym typeface="+mn-ea"/>
                </a:rPr>
                <a:t>期盼、祝愿、鼓励等情感</a:t>
              </a:r>
              <a:r>
                <a:rPr lang="en-US" altLang="zh-CN" sz="2400" b="1" dirty="0">
                  <a:solidFill>
                    <a:srgbClr val="C00000"/>
                  </a:solidFill>
                  <a:latin typeface="微软雅黑" panose="020B0503020204020204" charset="-122"/>
                  <a:ea typeface="微软雅黑" panose="020B0503020204020204" charset="-122"/>
                  <a:sym typeface="+mn-ea"/>
                </a:rPr>
                <a:t>+</a:t>
              </a:r>
              <a:r>
                <a:rPr lang="zh-CN" altLang="en-US" sz="2400" b="1" dirty="0">
                  <a:solidFill>
                    <a:srgbClr val="0070C0"/>
                  </a:solidFill>
                  <a:latin typeface="微软雅黑" panose="020B0503020204020204" charset="-122"/>
                  <a:ea typeface="微软雅黑" panose="020B0503020204020204" charset="-122"/>
                  <a:sym typeface="+mn-ea"/>
                </a:rPr>
                <a:t>写作对象</a:t>
              </a:r>
              <a:r>
                <a:rPr lang="zh-CN" altLang="en-US" sz="2400" b="1" dirty="0">
                  <a:solidFill>
                    <a:srgbClr val="7030A0"/>
                  </a:solidFill>
                  <a:latin typeface="微软雅黑" panose="020B0503020204020204" charset="-122"/>
                  <a:ea typeface="微软雅黑" panose="020B0503020204020204" charset="-122"/>
                </a:rPr>
                <a:t> </a:t>
              </a:r>
              <a:endParaRPr lang="zh-CN" altLang="en-US" sz="24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a:outerShdw blurRad="50800" dist="38100" dir="2700000" algn="tl" rotWithShape="0">
                <a:prstClr val="black">
                  <a:alpha val="40000"/>
                </a:prstClr>
              </a:outerShdw>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795" y="1136015"/>
            <a:ext cx="11013440" cy="39878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r>
              <a:rPr lang="en-US" altLang="zh-CN" sz="2000" b="1">
                <a:solidFill>
                  <a:srgbClr val="FF0000"/>
                </a:solidFill>
              </a:rPr>
              <a:t> </a:t>
            </a:r>
            <a:r>
              <a:rPr lang="zh-CN" altLang="en-US" sz="2000" b="1">
                <a:solidFill>
                  <a:srgbClr val="002060"/>
                </a:solidFill>
              </a:rPr>
              <a:t>写信结束语</a:t>
            </a:r>
            <a:r>
              <a:rPr lang="zh-CN" altLang="en-US" sz="2000">
                <a:solidFill>
                  <a:srgbClr val="002060"/>
                </a:solidFill>
              </a:rPr>
              <a:t>（角色代入，第三段</a:t>
            </a:r>
            <a:r>
              <a:rPr lang="en-US" altLang="zh-CN" sz="2000">
                <a:solidFill>
                  <a:srgbClr val="C00000"/>
                </a:solidFill>
              </a:rPr>
              <a:t>1-2</a:t>
            </a:r>
            <a:r>
              <a:rPr lang="zh-CN" altLang="en-US" sz="2000" b="1">
                <a:solidFill>
                  <a:srgbClr val="C00000"/>
                </a:solidFill>
              </a:rPr>
              <a:t>行</a:t>
            </a:r>
            <a:r>
              <a:rPr lang="zh-CN" altLang="en-US" sz="2000">
                <a:solidFill>
                  <a:srgbClr val="002060"/>
                </a:solidFill>
              </a:rPr>
              <a:t>）</a:t>
            </a:r>
            <a:endParaRPr lang="zh-CN" altLang="en-US" sz="2000">
              <a:solidFill>
                <a:srgbClr val="002060"/>
              </a:solidFill>
            </a:endParaRPr>
          </a:p>
        </p:txBody>
      </p:sp>
      <p:sp>
        <p:nvSpPr>
          <p:cNvPr id="3" name="文本框 2"/>
          <p:cNvSpPr txBox="1"/>
          <p:nvPr/>
        </p:nvSpPr>
        <p:spPr>
          <a:xfrm>
            <a:off x="558800" y="2329180"/>
            <a:ext cx="10906125" cy="1198880"/>
          </a:xfrm>
          <a:prstGeom prst="rect">
            <a:avLst/>
          </a:prstGeom>
          <a:noFill/>
          <a:ln>
            <a:solidFill>
              <a:schemeClr val="accent1"/>
            </a:solidFill>
          </a:ln>
        </p:spPr>
        <p:txBody>
          <a:bodyPr wrap="square" rtlCol="0" anchor="t">
            <a:spAutoFit/>
          </a:bodyPr>
          <a:lstStyle/>
          <a:p>
            <a:r>
              <a:rPr lang="en-US" sz="2400"/>
              <a:t>1.</a:t>
            </a:r>
            <a:r>
              <a:rPr sz="2400"/>
              <a:t>Please </a:t>
            </a:r>
            <a:r>
              <a:rPr sz="2400">
                <a:solidFill>
                  <a:srgbClr val="C00000"/>
                </a:solidFill>
              </a:rPr>
              <a:t>come on time</a:t>
            </a:r>
            <a:r>
              <a:rPr sz="2400"/>
              <a:t>. </a:t>
            </a:r>
            <a:r>
              <a:rPr sz="2400">
                <a:solidFill>
                  <a:srgbClr val="7030A0"/>
                </a:solidFill>
              </a:rPr>
              <a:t>I</a:t>
            </a:r>
            <a:r>
              <a:rPr sz="2400"/>
              <a:t> am sure </a:t>
            </a:r>
            <a:r>
              <a:rPr sz="2400" u="sng">
                <a:solidFill>
                  <a:srgbClr val="0070C0"/>
                </a:solidFill>
              </a:rPr>
              <a:t>you</a:t>
            </a:r>
            <a:r>
              <a:rPr sz="2400" u="sng"/>
              <a:t> will have a wonderful time there/then</a:t>
            </a:r>
            <a:r>
              <a:rPr sz="2400"/>
              <a:t>. </a:t>
            </a:r>
            <a:r>
              <a:rPr lang="zh-CN" altLang="en-US" sz="2400"/>
              <a:t>（通知</a:t>
            </a:r>
            <a:r>
              <a:rPr lang="en-US" altLang="zh-CN" sz="2400"/>
              <a:t>+</a:t>
            </a:r>
            <a:r>
              <a:rPr lang="zh-CN" altLang="en-US" sz="2400" u="sng"/>
              <a:t>祝愿</a:t>
            </a:r>
            <a:r>
              <a:rPr lang="zh-CN" altLang="en-US" sz="2400"/>
              <a:t>）</a:t>
            </a:r>
            <a:endParaRPr lang="zh-CN" altLang="en-US" sz="2400"/>
          </a:p>
          <a:p>
            <a:r>
              <a:rPr lang="en-US" altLang="zh-CN" sz="2400"/>
              <a:t>2.</a:t>
            </a:r>
            <a:r>
              <a:rPr lang="zh-CN" altLang="en-US" sz="2400">
                <a:solidFill>
                  <a:srgbClr val="0070C0"/>
                </a:solidFill>
              </a:rPr>
              <a:t>Your</a:t>
            </a:r>
            <a:r>
              <a:rPr lang="zh-CN" altLang="en-US" sz="2400">
                <a:solidFill>
                  <a:srgbClr val="C00000"/>
                </a:solidFill>
              </a:rPr>
              <a:t> presence</a:t>
            </a:r>
            <a:r>
              <a:rPr lang="zh-CN" altLang="en-US" sz="2400"/>
              <a:t> is </a:t>
            </a:r>
            <a:r>
              <a:rPr lang="zh-CN" altLang="en-US" sz="2400" u="sng"/>
              <a:t>highly expected</a:t>
            </a:r>
            <a:r>
              <a:rPr lang="zh-CN" altLang="en-US" sz="2400"/>
              <a:t>.（告知+</a:t>
            </a:r>
            <a:r>
              <a:rPr lang="zh-CN" altLang="en-US" sz="2400" u="sng"/>
              <a:t>邀请</a:t>
            </a:r>
            <a:r>
              <a:rPr lang="zh-CN" altLang="en-US" sz="2400"/>
              <a:t>）</a:t>
            </a:r>
            <a:endParaRPr lang="zh-CN" altLang="en-US" sz="2400"/>
          </a:p>
        </p:txBody>
      </p:sp>
      <p:sp>
        <p:nvSpPr>
          <p:cNvPr id="5" name="文本框 4"/>
          <p:cNvSpPr txBox="1"/>
          <p:nvPr/>
        </p:nvSpPr>
        <p:spPr>
          <a:xfrm>
            <a:off x="558800" y="3742690"/>
            <a:ext cx="10906125" cy="460375"/>
          </a:xfrm>
          <a:prstGeom prst="rect">
            <a:avLst/>
          </a:prstGeom>
          <a:noFill/>
          <a:ln>
            <a:solidFill>
              <a:schemeClr val="accent1"/>
            </a:solidFill>
          </a:ln>
        </p:spPr>
        <p:txBody>
          <a:bodyPr wrap="square" rtlCol="0" anchor="t">
            <a:spAutoFit/>
          </a:bodyPr>
          <a:lstStyle/>
          <a:p>
            <a:r>
              <a:rPr sz="2400" b="1">
                <a:solidFill>
                  <a:srgbClr val="7030A0"/>
                </a:solidFill>
              </a:rPr>
              <a:t> </a:t>
            </a:r>
            <a:r>
              <a:rPr sz="2400" u="sng"/>
              <a:t>Thank </a:t>
            </a:r>
            <a:r>
              <a:rPr sz="2400" u="sng">
                <a:solidFill>
                  <a:srgbClr val="0070C0"/>
                </a:solidFill>
              </a:rPr>
              <a:t>you</a:t>
            </a:r>
            <a:r>
              <a:rPr sz="2400"/>
              <a:t> for your </a:t>
            </a:r>
            <a:r>
              <a:rPr sz="2400">
                <a:solidFill>
                  <a:srgbClr val="C00000"/>
                </a:solidFill>
              </a:rPr>
              <a:t>listening</a:t>
            </a:r>
            <a:r>
              <a:rPr sz="2400"/>
              <a:t>!</a:t>
            </a:r>
            <a:r>
              <a:rPr lang="zh-CN" altLang="en-US" sz="2400"/>
              <a:t>（演讲</a:t>
            </a:r>
            <a:r>
              <a:rPr lang="en-US" altLang="zh-CN" sz="2400"/>
              <a:t>+</a:t>
            </a:r>
            <a:r>
              <a:rPr lang="zh-CN" altLang="en-US" sz="2400" u="sng"/>
              <a:t>感激</a:t>
            </a:r>
            <a:r>
              <a:rPr lang="zh-CN" altLang="en-US" sz="2400"/>
              <a:t>）</a:t>
            </a:r>
            <a:endParaRPr lang="zh-CN" altLang="en-US" sz="2400"/>
          </a:p>
        </p:txBody>
      </p:sp>
      <p:sp>
        <p:nvSpPr>
          <p:cNvPr id="6" name="文本框 5"/>
          <p:cNvSpPr txBox="1"/>
          <p:nvPr/>
        </p:nvSpPr>
        <p:spPr>
          <a:xfrm>
            <a:off x="559435" y="4490085"/>
            <a:ext cx="10905490" cy="1568450"/>
          </a:xfrm>
          <a:prstGeom prst="rect">
            <a:avLst/>
          </a:prstGeom>
          <a:noFill/>
          <a:ln>
            <a:solidFill>
              <a:schemeClr val="accent1"/>
            </a:solidFill>
          </a:ln>
        </p:spPr>
        <p:txBody>
          <a:bodyPr wrap="square" rtlCol="0" anchor="t">
            <a:spAutoFit/>
          </a:bodyPr>
          <a:lstStyle/>
          <a:p>
            <a:r>
              <a:rPr lang="en-US" sz="2400"/>
              <a:t>1. </a:t>
            </a:r>
            <a:r>
              <a:rPr sz="2400"/>
              <a:t>Wish </a:t>
            </a:r>
            <a:r>
              <a:rPr sz="2400">
                <a:solidFill>
                  <a:srgbClr val="0070C0"/>
                </a:solidFill>
              </a:rPr>
              <a:t>you</a:t>
            </a:r>
            <a:r>
              <a:rPr sz="2400"/>
              <a:t> a pleasant </a:t>
            </a:r>
            <a:r>
              <a:rPr sz="2400">
                <a:solidFill>
                  <a:srgbClr val="C00000"/>
                </a:solidFill>
              </a:rPr>
              <a:t>journey home</a:t>
            </a:r>
            <a:r>
              <a:rPr sz="2400"/>
              <a:t> and </a:t>
            </a:r>
            <a:r>
              <a:rPr sz="2400" u="sng"/>
              <a:t>all the best for the future</a:t>
            </a:r>
            <a:r>
              <a:rPr sz="2400"/>
              <a:t>.</a:t>
            </a:r>
            <a:r>
              <a:rPr lang="en-US" altLang="zh-CN" sz="2400"/>
              <a:t>（</a:t>
            </a:r>
            <a:r>
              <a:rPr lang="zh-CN" altLang="en-US" sz="2400"/>
              <a:t>欢送</a:t>
            </a:r>
            <a:r>
              <a:rPr lang="en-US" altLang="zh-CN" sz="2400"/>
              <a:t>+</a:t>
            </a:r>
            <a:r>
              <a:rPr lang="zh-CN" altLang="en-US" sz="2400" u="sng"/>
              <a:t>祝愿</a:t>
            </a:r>
            <a:r>
              <a:rPr lang="en-US" altLang="zh-CN" sz="2400"/>
              <a:t>）</a:t>
            </a:r>
            <a:endParaRPr lang="en-US" altLang="zh-CN" sz="2400"/>
          </a:p>
          <a:p>
            <a:r>
              <a:rPr lang="en-US" altLang="zh-CN" sz="2400"/>
              <a:t>2. </a:t>
            </a:r>
            <a:r>
              <a:rPr sz="2400">
                <a:solidFill>
                  <a:srgbClr val="7030A0"/>
                </a:solidFill>
              </a:rPr>
              <a:t>We</a:t>
            </a:r>
            <a:r>
              <a:rPr sz="2400"/>
              <a:t> are keen that someday </a:t>
            </a:r>
            <a:r>
              <a:rPr sz="2400" u="sng">
                <a:solidFill>
                  <a:srgbClr val="0070C0"/>
                </a:solidFill>
              </a:rPr>
              <a:t>you</a:t>
            </a:r>
            <a:r>
              <a:rPr sz="2400" u="sng"/>
              <a:t> will visit China when a cherished chance can be provided to repay </a:t>
            </a:r>
            <a:r>
              <a:rPr sz="2400" u="sng">
                <a:solidFill>
                  <a:srgbClr val="0070C0"/>
                </a:solidFill>
              </a:rPr>
              <a:t>your</a:t>
            </a:r>
            <a:r>
              <a:rPr sz="2400" u="sng"/>
              <a:t> kindness</a:t>
            </a:r>
            <a:r>
              <a:rPr sz="2400"/>
              <a:t>.</a:t>
            </a:r>
            <a:r>
              <a:rPr sz="2400">
                <a:solidFill>
                  <a:srgbClr val="C00000"/>
                </a:solidFill>
              </a:rPr>
              <a:t>Thanks</a:t>
            </a:r>
            <a:r>
              <a:rPr sz="2400"/>
              <a:t>!（欢送+</a:t>
            </a:r>
            <a:r>
              <a:rPr lang="zh-CN" sz="2400" u="sng"/>
              <a:t>期盼</a:t>
            </a:r>
            <a:r>
              <a:rPr sz="2400"/>
              <a:t>）</a:t>
            </a:r>
            <a:endParaRPr sz="2400"/>
          </a:p>
        </p:txBody>
      </p:sp>
      <p:cxnSp>
        <p:nvCxnSpPr>
          <p:cNvPr id="7" name="直接连接符 6"/>
          <p:cNvCxnSpPr/>
          <p:nvPr/>
        </p:nvCxnSpPr>
        <p:spPr>
          <a:xfrm>
            <a:off x="11743055" y="1746250"/>
            <a:ext cx="8890" cy="385635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635" y="0"/>
            <a:ext cx="12129770" cy="68573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11650" y="2460625"/>
            <a:ext cx="1833880" cy="645160"/>
          </a:xfrm>
          <a:prstGeom prst="rect">
            <a:avLst/>
          </a:prstGeom>
          <a:solidFill>
            <a:schemeClr val="bg1"/>
          </a:solidFill>
        </p:spPr>
        <p:txBody>
          <a:bodyPr wrap="square" rtlCol="0">
            <a:spAutoFit/>
          </a:bodyPr>
          <a:p>
            <a:r>
              <a:rPr lang="en-US" altLang="zh-CN" sz="3600" b="1"/>
              <a:t>     </a:t>
            </a:r>
            <a:r>
              <a:rPr lang="zh-CN" altLang="en-US" sz="3600" b="1"/>
              <a:t>续写</a:t>
            </a:r>
            <a:endParaRPr lang="zh-CN" altLang="en-US" sz="36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05130"/>
            <a:ext cx="12191365" cy="4954270"/>
          </a:xfrm>
          <a:prstGeom prst="rect">
            <a:avLst/>
          </a:prstGeom>
          <a:noFill/>
        </p:spPr>
        <p:txBody>
          <a:bodyPr wrap="square" rtlCol="0">
            <a:spAutoFit/>
          </a:bodyPr>
          <a:p>
            <a:r>
              <a:rPr lang="en-US" altLang="zh-CN" noProof="1">
                <a:latin typeface="Times New Roman" panose="02020603050405020304" charset="0"/>
                <a:ea typeface="宋体" panose="02010600030101010101" pitchFamily="2" charset="-122"/>
                <a:cs typeface="Times New Roman" panose="02020603050405020304" charset="0"/>
              </a:rPr>
              <a:t>    </a:t>
            </a:r>
            <a:r>
              <a:rPr lang="en-US" altLang="zh-CN" sz="2800" noProof="1">
                <a:latin typeface="Times New Roman" panose="02020603050405020304" charset="0"/>
                <a:ea typeface="宋体" panose="02010600030101010101" pitchFamily="2" charset="-122"/>
                <a:cs typeface="Times New Roman" panose="02020603050405020304" charset="0"/>
              </a:rPr>
              <a:t>It was summer, </a:t>
            </a:r>
            <a:r>
              <a:rPr lang="en-US" altLang="zh-CN" sz="28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and my dad wanted to </a:t>
            </a:r>
            <a:r>
              <a:rPr lang="en-US" altLang="zh-CN" sz="2800" noProof="1">
                <a:solidFill>
                  <a:srgbClr val="FF0000"/>
                </a:solidFill>
                <a:latin typeface="Times New Roman" panose="02020603050405020304" charset="0"/>
                <a:ea typeface="宋体" panose="02010600030101010101" pitchFamily="2" charset="-122"/>
                <a:cs typeface="Times New Roman" panose="02020603050405020304" charset="0"/>
              </a:rPr>
              <a:t>treat</a:t>
            </a:r>
            <a:r>
              <a:rPr lang="en-US" altLang="zh-CN" sz="28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 me to a</a:t>
            </a:r>
            <a:r>
              <a:rPr lang="en-US" altLang="zh-CN" sz="2800" noProof="1">
                <a:latin typeface="Times New Roman" panose="02020603050405020304" charset="0"/>
                <a:ea typeface="宋体" panose="02010600030101010101" pitchFamily="2" charset="-122"/>
                <a:cs typeface="Times New Roman" panose="02020603050405020304" charset="0"/>
              </a:rPr>
              <a:t> </a:t>
            </a:r>
            <a:r>
              <a:rPr lang="en-US" altLang="zh-CN" sz="2800"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2800" noProof="1">
                <a:latin typeface="Times New Roman" panose="02020603050405020304" charset="0"/>
                <a:ea typeface="宋体" panose="02010600030101010101" pitchFamily="2" charset="-122"/>
                <a:cs typeface="Times New Roman" panose="02020603050405020304" charset="0"/>
              </a:rPr>
              <a:t> </a:t>
            </a:r>
            <a:r>
              <a:rPr lang="en-US" altLang="zh-CN" sz="28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like never before</a:t>
            </a:r>
            <a:r>
              <a:rPr lang="en-US" altLang="zh-CN" sz="2800" noProof="1">
                <a:latin typeface="Times New Roman" panose="02020603050405020304" charset="0"/>
                <a:ea typeface="宋体" panose="02010600030101010101" pitchFamily="2" charset="-122"/>
                <a:cs typeface="Times New Roman" panose="02020603050405020304" charset="0"/>
              </a:rPr>
              <a:t>. He decided to take me on a trip to the Wild West</a:t>
            </a:r>
            <a:r>
              <a:rPr lang="en-US" altLang="zh-CN" sz="2000" noProof="1">
                <a:latin typeface="Times New Roman" panose="02020603050405020304" charset="0"/>
                <a:ea typeface="宋体" panose="02010600030101010101" pitchFamily="2" charset="-122"/>
                <a:cs typeface="Times New Roman" panose="02020603050405020304" charset="0"/>
              </a:rPr>
              <a:t>.</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We took a plane to Albuquerque, a big city in the state of New Mexico. We reached Albuquerque in the late afternoon. Uncle Paul, my dad’s friend, picked us up from the airport and drove us up to his farm in Pecos.</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His wife Tina cooked us a delicious dinner and we got to know his sons Ryan and Kyle. My dad and I spent the night in the guestroom of the farm house listening to the frogs and water rolling down the river nearby. Very early in the morning, Uncle Paul woke us up to have breakfast. "The day starts at dawn on my farm," he said. After breakfast, I went to help Aunt Tina feed the chickens. while my dad went with Uncle Paul to take the sheep out to graze(吃草). I was impressed to see my dad and Uncle Paul riding horses. They looked really cool.</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In the afternoon, I asked Uncle Paul if I could take a horse ride, and he said yes, as long as my dad went with me. I wasn’t going to take a horse ride by myself anyway. So, my dad and I put on our new cowboy hats, got on our horses, and headed slowly towards the mountains. "Don’t be late for supper," Uncle Paul cried, "and keep to the track so that you don’t get lost!" "OK! " my dad cried back. After a while Uncle Paul and his fam house were out of sight. It was so peaceful and quiet and the colors of the brown rocks, the deep green pine trees, and the late afternoon sun mixed to create a magic scene. It looked like a beautiful woven(编织的）blanket spread</a:t>
            </a:r>
            <a:r>
              <a:rPr lang="en-US" altLang="zh-CN" sz="2000" noProof="1">
                <a:solidFill>
                  <a:srgbClr val="CC00CC"/>
                </a:solidFill>
                <a:latin typeface="Times New Roman" panose="02020603050405020304" charset="0"/>
                <a:ea typeface="宋体" panose="02010600030101010101" pitchFamily="2" charset="-122"/>
                <a:cs typeface="Times New Roman" panose="02020603050405020304" charset="0"/>
              </a:rPr>
              <a:t> out upo</a:t>
            </a:r>
            <a:r>
              <a:rPr lang="en-US" altLang="zh-CN" sz="2000" noProof="1">
                <a:latin typeface="Times New Roman" panose="02020603050405020304" charset="0"/>
                <a:ea typeface="宋体" panose="02010600030101010101" pitchFamily="2" charset="-122"/>
                <a:cs typeface="Times New Roman" panose="02020603050405020304" charset="0"/>
              </a:rPr>
              <a:t>n the ground just for us. </a:t>
            </a:r>
            <a:endParaRPr lang="en-US" altLang="zh-CN" sz="2000" noProof="1">
              <a:latin typeface="Times New Roman" panose="02020603050405020304" charset="0"/>
              <a:cs typeface="Times New Roman" panose="02020603050405020304" charset="0"/>
            </a:endParaRPr>
          </a:p>
        </p:txBody>
      </p:sp>
      <p:sp>
        <p:nvSpPr>
          <p:cNvPr id="3" name="文本框 2"/>
          <p:cNvSpPr txBox="1"/>
          <p:nvPr/>
        </p:nvSpPr>
        <p:spPr>
          <a:xfrm>
            <a:off x="1524000" y="0"/>
            <a:ext cx="9108440"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3. </a:t>
            </a:r>
            <a:r>
              <a:rPr lang="zh-CN" altLang="zh-CN" sz="2400" b="1" noProof="1">
                <a:ln>
                  <a:solidFill>
                    <a:sysClr val="windowText" lastClr="000000"/>
                  </a:solidFill>
                </a:ln>
                <a:latin typeface="Arial" panose="020B0604020202020204" pitchFamily="34" charset="0"/>
                <a:ea typeface="宋体" panose="02010600030101010101" pitchFamily="2" charset="-122"/>
                <a:cs typeface="+mn-cs"/>
              </a:rPr>
              <a:t>捕捉原文伏笔</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隐喻</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语义链</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：前后呼应，形成亮点</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b="1" noProof="1">
                <a:ln>
                  <a:solidFill>
                    <a:sysClr val="windowText" lastClr="000000"/>
                  </a:solidFill>
                </a:ln>
                <a:latin typeface="Arial" panose="020B0604020202020204" pitchFamily="34" charset="0"/>
                <a:ea typeface="宋体" panose="02010600030101010101" pitchFamily="2" charset="-122"/>
                <a:cs typeface="+mn-cs"/>
              </a:rPr>
              <a:t>高考</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endParaRPr lang="en-US" altLang="zh-CN" b="1" noProof="1">
              <a:ln>
                <a:solidFill>
                  <a:sysClr val="windowText" lastClr="000000"/>
                </a:solidFill>
              </a:ln>
            </a:endParaRPr>
          </a:p>
        </p:txBody>
      </p:sp>
      <p:sp>
        <p:nvSpPr>
          <p:cNvPr id="8" name="文本框 7"/>
          <p:cNvSpPr txBox="1"/>
          <p:nvPr/>
        </p:nvSpPr>
        <p:spPr>
          <a:xfrm>
            <a:off x="0" y="5757545"/>
            <a:ext cx="12192635" cy="1568450"/>
          </a:xfrm>
          <a:prstGeom prst="rect">
            <a:avLst/>
          </a:prstGeom>
          <a:solidFill>
            <a:schemeClr val="accent6">
              <a:lumMod val="20000"/>
              <a:lumOff val="80000"/>
            </a:schemeClr>
          </a:solidFill>
        </p:spPr>
        <p:txBody>
          <a:bodyPr wrap="square" rtlCol="0">
            <a:spAutoFit/>
          </a:bodyPr>
          <a:p>
            <a:r>
              <a:rPr lang="en-US" altLang="zh-CN" sz="3200" b="1" noProof="1">
                <a:latin typeface="Times New Roman" panose="02020603050405020304" charset="0"/>
                <a:ea typeface="宋体" panose="02010600030101010101" pitchFamily="2" charset="-122"/>
                <a:cs typeface="Times New Roman" panose="02020603050405020304" charset="0"/>
              </a:rPr>
              <a:t>I could picture Uncle Paul’s smiling face and our delicious supper and I thought to myself that </a:t>
            </a:r>
            <a:r>
              <a:rPr lang="en-US" altLang="zh-CN" sz="32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our being lost added a special</a:t>
            </a:r>
            <a:r>
              <a:rPr lang="en-US" altLang="zh-CN" sz="3200" b="1" noProof="1">
                <a:latin typeface="Times New Roman" panose="02020603050405020304" charset="0"/>
                <a:ea typeface="宋体" panose="02010600030101010101" pitchFamily="2" charset="-122"/>
                <a:cs typeface="Times New Roman" panose="02020603050405020304" charset="0"/>
              </a:rPr>
              <a:t> </a:t>
            </a:r>
            <a:r>
              <a:rPr lang="en-US" altLang="zh-CN" sz="3200" b="1" noProof="1">
                <a:solidFill>
                  <a:srgbClr val="FF0000"/>
                </a:solidFill>
                <a:latin typeface="Times New Roman" panose="02020603050405020304" charset="0"/>
                <a:ea typeface="宋体" panose="02010600030101010101" pitchFamily="2" charset="-122"/>
                <a:cs typeface="Times New Roman" panose="02020603050405020304" charset="0"/>
              </a:rPr>
              <a:t>taste</a:t>
            </a:r>
            <a:r>
              <a:rPr lang="en-US" altLang="zh-CN" sz="3200" b="1" noProof="1">
                <a:latin typeface="Times New Roman" panose="02020603050405020304" charset="0"/>
                <a:ea typeface="宋体" panose="02010600030101010101" pitchFamily="2" charset="-122"/>
                <a:cs typeface="Times New Roman" panose="02020603050405020304" charset="0"/>
              </a:rPr>
              <a:t> </a:t>
            </a:r>
            <a:r>
              <a:rPr lang="en-US" altLang="zh-CN" sz="32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to my adventurous</a:t>
            </a:r>
            <a:r>
              <a:rPr lang="en-US" altLang="zh-CN" sz="3200" b="1" noProof="1">
                <a:latin typeface="Times New Roman" panose="02020603050405020304" charset="0"/>
                <a:ea typeface="宋体" panose="02010600030101010101" pitchFamily="2" charset="-122"/>
                <a:cs typeface="Times New Roman" panose="02020603050405020304" charset="0"/>
              </a:rPr>
              <a:t> </a:t>
            </a:r>
            <a:r>
              <a:rPr lang="en-US" altLang="zh-CN" sz="3200" b="1"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3200" b="1" noProof="1">
                <a:latin typeface="Times New Roman" panose="02020603050405020304" charset="0"/>
                <a:ea typeface="宋体" panose="02010600030101010101" pitchFamily="2" charset="-122"/>
                <a:cs typeface="Times New Roman" panose="02020603050405020304" charset="0"/>
              </a:rPr>
              <a:t> </a:t>
            </a:r>
            <a:r>
              <a:rPr lang="en-US" altLang="zh-CN" sz="32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which I would rem</a:t>
            </a:r>
            <a:r>
              <a:rPr lang="en-US" altLang="zh-CN" sz="32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sym typeface="+mn-ea"/>
              </a:rPr>
              <a:t>e</a:t>
            </a:r>
            <a:r>
              <a:rPr lang="en-US" altLang="zh-CN" sz="32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mber all my life</a:t>
            </a:r>
            <a:r>
              <a:rPr lang="en-US" altLang="zh-CN" sz="3200" b="1" noProof="1">
                <a:latin typeface="Times New Roman" panose="02020603050405020304" charset="0"/>
                <a:ea typeface="宋体" panose="02010600030101010101" pitchFamily="2" charset="-122"/>
                <a:cs typeface="Times New Roman" panose="02020603050405020304" charset="0"/>
              </a:rPr>
              <a:t>. </a:t>
            </a:r>
            <a:endParaRPr lang="en-US" altLang="zh-CN" sz="3200" b="1" noProof="1">
              <a:latin typeface="Times New Roman" panose="02020603050405020304" charset="0"/>
              <a:cs typeface="Times New Roman" panose="02020603050405020304" charset="0"/>
            </a:endParaRPr>
          </a:p>
        </p:txBody>
      </p:sp>
      <p:cxnSp>
        <p:nvCxnSpPr>
          <p:cNvPr id="9" name="直接箭头连接符 8"/>
          <p:cNvCxnSpPr/>
          <p:nvPr/>
        </p:nvCxnSpPr>
        <p:spPr>
          <a:xfrm>
            <a:off x="6323330" y="620395"/>
            <a:ext cx="4333875" cy="6061075"/>
          </a:xfrm>
          <a:prstGeom prst="straightConnector1">
            <a:avLst/>
          </a:prstGeom>
          <a:ln w="317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072890" y="692150"/>
            <a:ext cx="3818255" cy="6516370"/>
          </a:xfrm>
          <a:prstGeom prst="straightConnector1">
            <a:avLst/>
          </a:prstGeom>
          <a:ln w="31750">
            <a:solidFill>
              <a:srgbClr val="CC00CC"/>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6146" name="文本框 1"/>
          <p:cNvSpPr txBox="1"/>
          <p:nvPr/>
        </p:nvSpPr>
        <p:spPr>
          <a:xfrm>
            <a:off x="635" y="549275"/>
            <a:ext cx="12190730" cy="4323080"/>
          </a:xfrm>
          <a:prstGeom prst="rect">
            <a:avLst/>
          </a:prstGeom>
          <a:noFill/>
          <a:ln w="9525">
            <a:noFill/>
          </a:ln>
        </p:spPr>
        <p:txBody>
          <a:bodyPr wrap="square" anchor="t" anchorCtr="0">
            <a:spAutoFit/>
          </a:bodyPr>
          <a:p>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Suddenly a little rabbit jumped out in front of my horse. </a:t>
            </a:r>
            <a:r>
              <a:rPr lang="en-US" altLang="zh-CN" sz="2700" b="1">
                <a:latin typeface="Times New Roman" panose="02020603050405020304" charset="0"/>
                <a:ea typeface="宋体" panose="02010600030101010101" pitchFamily="2" charset="-122"/>
              </a:rPr>
              <a:t>“What a lovely rabbit!” I shouted with eyes glittering with terrific excitement. It was quite different from those I saw in our city, thus immediately stimulating my interest. Dad was also stunned by this special rabbit/creature, gawking at it motionlessly. “Daddy, let’s catch it as our pet!” I suggested, unexpectedly receiving his prompt agreement. Entirely forgetting what Uncle Paul had told us, we chased after that pretty rabbit, frantic with rapture. Unfortunately, so clever and swift was it that it disappeared in the forest before long. Not until then did we realize that the last ray of twilight was quickly disappearing among the numerous trees and we couldn’t find our track at all! We did get lost!</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2725420" y="673418"/>
            <a:ext cx="1065213" cy="469900"/>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7091680" y="692150"/>
            <a:ext cx="1447800" cy="433388"/>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149" name="文本框 4"/>
          <p:cNvSpPr txBox="1"/>
          <p:nvPr/>
        </p:nvSpPr>
        <p:spPr>
          <a:xfrm>
            <a:off x="1558925" y="6021388"/>
            <a:ext cx="9183688" cy="506730"/>
          </a:xfrm>
          <a:prstGeom prst="rect">
            <a:avLst/>
          </a:prstGeom>
          <a:noFill/>
          <a:ln w="9525">
            <a:noFill/>
          </a:ln>
        </p:spPr>
        <p:txBody>
          <a:bodyPr wrap="square" anchor="t" anchorCtr="0">
            <a:spAutoFit/>
          </a:bodyPr>
          <a:p>
            <a:r>
              <a:rPr lang="en-US" altLang="zh-CN" sz="2700" b="1">
                <a:solidFill>
                  <a:srgbClr val="F0B5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a:t>
            </a:r>
            <a:endParaRPr lang="en-US" altLang="zh-CN" sz="2700" b="1" i="1">
              <a:solidFill>
                <a:srgbClr val="F0B500"/>
              </a:solidFill>
              <a:latin typeface="Times New Roman" panose="02020603050405020304" charset="0"/>
              <a:ea typeface="宋体" panose="02010600030101010101" pitchFamily="2" charset="-122"/>
            </a:endParaRPr>
          </a:p>
        </p:txBody>
      </p:sp>
      <p:sp>
        <p:nvSpPr>
          <p:cNvPr id="6" name="椭圆 5"/>
          <p:cNvSpPr/>
          <p:nvPr/>
        </p:nvSpPr>
        <p:spPr>
          <a:xfrm>
            <a:off x="1774825" y="6040438"/>
            <a:ext cx="4640263" cy="468312"/>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7" name="椭圆 6"/>
          <p:cNvSpPr/>
          <p:nvPr/>
        </p:nvSpPr>
        <p:spPr>
          <a:xfrm>
            <a:off x="-158750" y="4402138"/>
            <a:ext cx="6834188" cy="469900"/>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8" name="椭圆 7"/>
          <p:cNvSpPr/>
          <p:nvPr/>
        </p:nvSpPr>
        <p:spPr>
          <a:xfrm>
            <a:off x="10519410" y="691833"/>
            <a:ext cx="1065213" cy="468312"/>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2" name="椭圆 1"/>
          <p:cNvSpPr/>
          <p:nvPr/>
        </p:nvSpPr>
        <p:spPr>
          <a:xfrm>
            <a:off x="8539480" y="3932555"/>
            <a:ext cx="3352800" cy="469900"/>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ox(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4" grpId="0" bldLvl="0" animBg="1"/>
      <p:bldP spid="4" grpId="1" animBg="1"/>
      <p:bldP spid="8" grpId="0" bldLvl="0" animBg="1"/>
      <p:bldP spid="8" grpId="1" animBg="1"/>
      <p:bldP spid="7" grpId="0" bldLvl="0" animBg="1"/>
      <p:bldP spid="7" grpId="1" animBg="1"/>
      <p:bldP spid="2" grpId="0" bldLvl="0" animBg="1"/>
      <p:bldP spid="2"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7170" name="文本框 1"/>
          <p:cNvSpPr txBox="1"/>
          <p:nvPr/>
        </p:nvSpPr>
        <p:spPr>
          <a:xfrm>
            <a:off x="-635" y="549275"/>
            <a:ext cx="12192635" cy="4523105"/>
          </a:xfrm>
          <a:prstGeom prst="rect">
            <a:avLst/>
          </a:prstGeom>
          <a:noFill/>
          <a:ln w="9525">
            <a:noFill/>
          </a:ln>
        </p:spPr>
        <p:txBody>
          <a:bodyPr wrap="square" anchor="t" anchorCtr="0">
            <a:spAutoFit/>
          </a:bodyPr>
          <a:p>
            <a:pPr>
              <a:lnSpc>
                <a:spcPts val="3840"/>
              </a:lnSpc>
            </a:pPr>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 </a:t>
            </a:r>
            <a:endParaRPr lang="en-US" altLang="zh-CN" sz="2700" b="1" i="1">
              <a:solidFill>
                <a:srgbClr val="F0B500"/>
              </a:solidFill>
              <a:latin typeface="Times New Roman" panose="02020603050405020304" charset="0"/>
              <a:ea typeface="宋体" panose="02010600030101010101" pitchFamily="2" charset="-122"/>
            </a:endParaRPr>
          </a:p>
          <a:p>
            <a:pPr>
              <a:lnSpc>
                <a:spcPts val="3840"/>
              </a:lnSpc>
            </a:pPr>
            <a:r>
              <a:rPr lang="en-US" altLang="zh-CN" sz="2700" b="1">
                <a:latin typeface="Times New Roman" panose="02020603050405020304" charset="0"/>
                <a:ea typeface="宋体" panose="02010600030101010101" pitchFamily="2" charset="-122"/>
              </a:rPr>
              <a:t>The river beside us was still and serene under the last ray of sunshine but we didn’t have the mood to enjoy it. Suddenly, it occurred to us that there was also a river nearby the farm house. Realizing the river may be a guide back, our spirits soared and we began to trot briskly along the river. Just a few minutes later, catching sight of the silhouette of the house, I felt a feeling of relief and relaxation surging through me. I could picture Uncle Paul’s smiling face and our delicious supper and I thought to myself that our being lost added a special taste to my adventurous vacation which I would remember all my life.</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389255" y="621030"/>
            <a:ext cx="4426585" cy="467995"/>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5407343" y="621030"/>
            <a:ext cx="2794000" cy="43338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 name="椭圆 5"/>
          <p:cNvSpPr/>
          <p:nvPr/>
        </p:nvSpPr>
        <p:spPr>
          <a:xfrm>
            <a:off x="75565" y="1159510"/>
            <a:ext cx="10197465" cy="433705"/>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4" grpId="0" bldLvl="0" animBg="1"/>
      <p:bldP spid="29" grpId="1" animBg="1"/>
      <p:bldP spid="4" grpId="1" animBg="1"/>
      <p:bldP spid="6" grpId="0" bldLvl="0" animBg="1"/>
      <p:bldP spid="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58420" y="502285"/>
            <a:ext cx="12013565" cy="5110480"/>
          </a:xfrm>
          <a:prstGeom prst="rect">
            <a:avLst/>
          </a:prstGeom>
          <a:noFill/>
          <a:ln w="9525">
            <a:solidFill>
              <a:schemeClr val="accent6">
                <a:lumMod val="40000"/>
                <a:lumOff val="60000"/>
              </a:schemeClr>
            </a:solidFill>
          </a:ln>
        </p:spPr>
        <p:txBody>
          <a:bodyPr wrap="square" anchor="t" anchorCtr="0">
            <a:spAutoFit/>
          </a:bodyPr>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was stuck for five or six minutes though I felt much longer.</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Despite</a:t>
            </a:r>
            <a:r>
              <a:rPr lang="en-US" altLang="zh-CN" sz="2800" noProof="1">
                <a:latin typeface="Times New Roman" panose="02020603050405020304" charset="0"/>
                <a:ea typeface="宋体" panose="02010600030101010101" pitchFamily="2" charset="-122"/>
                <a:cs typeface="+mn-cs"/>
              </a:rPr>
              <a:t> my unwillingness to admit it, I had made the most shameful and stupid mistake ever. I</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had no choice but to</a:t>
            </a:r>
            <a:r>
              <a:rPr lang="en-US" altLang="zh-CN" sz="2800" noProof="1">
                <a:latin typeface="Times New Roman" panose="02020603050405020304" charset="0"/>
                <a:ea typeface="宋体" panose="02010600030101010101" pitchFamily="2" charset="-122"/>
                <a:cs typeface="+mn-cs"/>
              </a:rPr>
              <a:t>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help me. He tried to pull 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which only turned out in vain</a:t>
            </a:r>
            <a:r>
              <a:rPr lang="en-US" altLang="zh-CN" sz="2800" noProof="1">
                <a:latin typeface="Times New Roman" panose="02020603050405020304" charset="0"/>
                <a:ea typeface="宋体" panose="02010600030101010101" pitchFamily="2" charset="-122"/>
                <a:cs typeface="+mn-cs"/>
              </a:rPr>
              <a:t>. Finally he decided to use a knife to break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tried very cautiously and I didn’t get hurt actually, I felt unbearable fear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crashed</a:t>
            </a:r>
            <a:r>
              <a:rPr lang="en-US" altLang="zh-CN" sz="2800" noProof="1">
                <a:latin typeface="Times New Roman" panose="02020603050405020304" charset="0"/>
                <a:ea typeface="宋体" panose="02010600030101010101" pitchFamily="2" charset="-122"/>
                <a:cs typeface="+mn-cs"/>
              </a:rPr>
              <a:t> my mind,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beads of sweat popping out</a:t>
            </a:r>
            <a:r>
              <a:rPr lang="en-US" altLang="zh-CN" sz="2800" noProof="1">
                <a:latin typeface="Times New Roman" panose="02020603050405020304" charset="0"/>
                <a:ea typeface="宋体" panose="02010600030101010101" pitchFamily="2" charset="-122"/>
                <a:cs typeface="+mn-cs"/>
              </a:rPr>
              <a:t> on my forehead.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Much to my dismay</a:t>
            </a:r>
            <a:r>
              <a:rPr lang="en-US" altLang="zh-CN" sz="2800" noProof="1">
                <a:latin typeface="Times New Roman" panose="02020603050405020304" charset="0"/>
                <a:ea typeface="宋体" panose="02010600030101010101" pitchFamily="2" charset="-122"/>
                <a:cs typeface="+mn-cs"/>
              </a:rPr>
              <a:t>,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 </a:t>
            </a:r>
            <a:r>
              <a:rPr lang="en-US" altLang="zh-CN" sz="2800" u="sng" noProof="1">
                <a:latin typeface="Times New Roman" panose="02020603050405020304" charset="0"/>
                <a:ea typeface="宋体" panose="02010600030101010101" pitchFamily="2" charset="-122"/>
                <a:cs typeface="+mn-cs"/>
              </a:rPr>
              <a:t>mom</a:t>
            </a:r>
            <a:r>
              <a:rPr lang="en-US" altLang="zh-CN" sz="2800" noProof="1">
                <a:latin typeface="Times New Roman" panose="02020603050405020304" charset="0"/>
                <a:ea typeface="宋体" panose="02010600030101010101" pitchFamily="2" charset="-122"/>
                <a:cs typeface="+mn-cs"/>
              </a:rPr>
              <a:t> whispered, giggled, chuckled and finally burst into laughter.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After what seemed like a century</a:t>
            </a:r>
            <a:r>
              <a:rPr lang="en-US" altLang="zh-CN" sz="2800" noProof="1">
                <a:latin typeface="Times New Roman" panose="02020603050405020304" charset="0"/>
                <a:ea typeface="宋体" panose="02010600030101010101" pitchFamily="2" charset="-122"/>
                <a:cs typeface="+mn-cs"/>
              </a:rPr>
              <a:t>, John </a:t>
            </a:r>
            <a:r>
              <a:rPr lang="en-US" altLang="zh-CN" sz="2800" u="sng" noProof="1">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It was not until then that</a:t>
            </a:r>
            <a:r>
              <a:rPr lang="en-US" altLang="zh-CN" sz="2800" noProof="1">
                <a:latin typeface="Times New Roman" panose="02020603050405020304" charset="0"/>
                <a:ea typeface="宋体" panose="02010600030101010101" pitchFamily="2" charset="-122"/>
                <a:cs typeface="+mn-cs"/>
              </a:rPr>
              <a:t> I found a camera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just in front of me me</a:t>
            </a:r>
            <a:r>
              <a:rPr lang="en-US" altLang="zh-CN" sz="2800" noProof="1">
                <a:latin typeface="Times New Roman" panose="02020603050405020304" charset="0"/>
                <a:ea typeface="宋体" panose="02010600030101010101" pitchFamily="2" charset="-122"/>
                <a:cs typeface="+mn-cs"/>
              </a:rPr>
              <a:t>. Worse still, my dad announced that the video would be shared online. </a:t>
            </a:r>
            <a:endParaRPr lang="en-US" altLang="zh-CN" sz="2800" noProof="1">
              <a:latin typeface="Times New Roman" panose="02020603050405020304" charset="0"/>
              <a:ea typeface="宋体" panose="02010600030101010101" pitchFamily="2" charset="-122"/>
            </a:endParaRPr>
          </a:p>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a:t>
            </a:r>
            <a:r>
              <a:rPr lang="en-US" altLang="zh-CN" sz="2400" i="1"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was posted online</a:t>
            </a:r>
            <a:r>
              <a:rPr lang="en-US" altLang="zh-CN" sz="2800" i="1" noProof="1">
                <a:latin typeface="Times New Roman" panose="02020603050405020304" charset="0"/>
                <a:ea typeface="宋体" panose="02010600030101010101" pitchFamily="2" charset="-122"/>
                <a:cs typeface="+mn-cs"/>
              </a:rPr>
              <a:t> the Monday before Halloween.</a:t>
            </a:r>
            <a:r>
              <a:rPr lang="en-US" altLang="zh-CN" sz="2800" noProof="1">
                <a:latin typeface="Times New Roman" panose="02020603050405020304" charset="0"/>
                <a:ea typeface="宋体" panose="02010600030101010101" pitchFamily="2" charset="-122"/>
                <a:cs typeface="+mn-cs"/>
              </a:rPr>
              <a:t> Reading the</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comments </a:t>
            </a:r>
            <a:r>
              <a:rPr lang="en-US" altLang="zh-CN" sz="2800" noProof="1">
                <a:latin typeface="Times New Roman" panose="02020603050405020304" charset="0"/>
                <a:ea typeface="宋体" panose="02010600030101010101" pitchFamily="2" charset="-122"/>
                <a:cs typeface="+mn-cs"/>
              </a:rPr>
              <a:t>of audience and the world, I felt extraordinarily awkward and I was eager to melt into the ground. The number of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“like”</a:t>
            </a:r>
            <a:r>
              <a:rPr lang="en-US" altLang="zh-CN" sz="2800" noProof="1">
                <a:latin typeface="Times New Roman" panose="02020603050405020304" charset="0"/>
                <a:ea typeface="宋体" panose="02010600030101010101" pitchFamily="2" charset="-122"/>
                <a:cs typeface="+mn-cs"/>
              </a:rPr>
              <a:t> increased rapidly. I eventually couldn’t resist the temptation to watch it myself.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So funny was that video that </a:t>
            </a:r>
            <a:r>
              <a:rPr lang="en-US" altLang="zh-CN" sz="2800" noProof="1">
                <a:latin typeface="Times New Roman" panose="02020603050405020304" charset="0"/>
                <a:ea typeface="宋体" panose="02010600030101010101" pitchFamily="2" charset="-122"/>
                <a:cs typeface="+mn-cs"/>
              </a:rPr>
              <a:t>I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couldn’t help laughing</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With the video gaining</a:t>
            </a:r>
            <a:r>
              <a:rPr lang="en-US" altLang="zh-CN" sz="2800" noProof="1">
                <a:latin typeface="Times New Roman" panose="02020603050405020304" charset="0"/>
                <a:ea typeface="宋体" panose="02010600030101010101" pitchFamily="2" charset="-122"/>
                <a:cs typeface="+mn-cs"/>
              </a:rPr>
              <a:t> more and more popularity, I felt a mixture of embarrassment and satisfaction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striking</a:t>
            </a:r>
            <a:r>
              <a:rPr lang="en-US" altLang="zh-CN" sz="2800" noProof="1">
                <a:latin typeface="Times New Roman" panose="02020603050405020304" charset="0"/>
                <a:ea typeface="宋体" panose="02010600030101010101" pitchFamily="2" charset="-122"/>
                <a:cs typeface="+mn-cs"/>
              </a:rPr>
              <a:t> into my heart. Just at that moment, Jason tapped on my shoulder, and admitted that I was the winner this year,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followed</a:t>
            </a:r>
            <a:r>
              <a:rPr lang="en-US" altLang="zh-CN" sz="2800" noProof="1">
                <a:latin typeface="Times New Roman" panose="02020603050405020304" charset="0"/>
                <a:ea typeface="宋体" panose="02010600030101010101" pitchFamily="2" charset="-122"/>
                <a:cs typeface="+mn-cs"/>
              </a:rPr>
              <a:t> by the applause of my whole family. “I won’t save you another time!” he laughed.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Interesting as it was</a:t>
            </a:r>
            <a:r>
              <a:rPr lang="en-US" altLang="zh-CN" sz="2800" noProof="1">
                <a:latin typeface="Times New Roman" panose="02020603050405020304" charset="0"/>
                <a:ea typeface="宋体" panose="02010600030101010101" pitchFamily="2" charset="-122"/>
                <a:cs typeface="+mn-cs"/>
              </a:rPr>
              <a:t>,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58420" y="0"/>
            <a:ext cx="12013565"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深挖教材和考纲词汇的关联意义，赏析词汇的精妙，是实现语言协同的重要路径</a:t>
            </a:r>
            <a:endPar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125730" y="5654675"/>
            <a:ext cx="11946255"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86360" y="460375"/>
            <a:ext cx="11884660" cy="5734050"/>
          </a:xfrm>
          <a:prstGeom prst="rect">
            <a:avLst/>
          </a:prstGeom>
          <a:noFill/>
          <a:ln w="9525">
            <a:solidFill>
              <a:schemeClr val="accent6">
                <a:lumMod val="40000"/>
                <a:lumOff val="60000"/>
              </a:schemeClr>
            </a:solidFill>
          </a:ln>
        </p:spPr>
        <p:txBody>
          <a:bodyPr wrap="square" anchor="t" anchorCtr="0">
            <a:spAutoFit/>
          </a:bodyPr>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was stuck</a:t>
            </a:r>
            <a:r>
              <a:rPr lang="en-US" altLang="zh-CN" sz="2800" i="1" noProof="1">
                <a:latin typeface="Times New Roman" panose="02020603050405020304" charset="0"/>
                <a:ea typeface="宋体" panose="02010600030101010101" pitchFamily="2" charset="-122"/>
                <a:cs typeface="+mn-cs"/>
              </a:rPr>
              <a:t> for five or six minutes though I felt much longer.</a:t>
            </a:r>
            <a:r>
              <a:rPr lang="en-US" altLang="zh-CN" sz="2800" noProof="1">
                <a:latin typeface="Times New Roman" panose="02020603050405020304" charset="0"/>
                <a:ea typeface="宋体" panose="02010600030101010101" pitchFamily="2" charset="-122"/>
                <a:cs typeface="+mn-cs"/>
              </a:rPr>
              <a:t> Despite my unwillingness to admit it, I had made the most shameful and stupid mistake ever. I had no choice but to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help</a:t>
            </a:r>
            <a:r>
              <a:rPr lang="en-US" altLang="zh-CN" sz="2800" noProof="1">
                <a:latin typeface="Times New Roman" panose="02020603050405020304" charset="0"/>
                <a:ea typeface="宋体" panose="02010600030101010101" pitchFamily="2" charset="-122"/>
                <a:cs typeface="+mn-cs"/>
              </a:rPr>
              <a:t> me.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to pull </a:t>
            </a:r>
            <a:r>
              <a:rPr lang="en-US" altLang="zh-CN" sz="2800" noProof="1">
                <a:latin typeface="Times New Roman" panose="02020603050405020304" charset="0"/>
                <a:ea typeface="宋体" panose="02010600030101010101" pitchFamily="2" charset="-122"/>
                <a:cs typeface="+mn-cs"/>
              </a:rPr>
              <a:t>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which only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turned out in vain</a:t>
            </a:r>
            <a:r>
              <a:rPr lang="en-US" altLang="zh-CN" sz="2800" noProof="1">
                <a:latin typeface="Times New Roman" panose="02020603050405020304" charset="0"/>
                <a:ea typeface="宋体" panose="02010600030101010101" pitchFamily="2" charset="-122"/>
                <a:cs typeface="+mn-cs"/>
              </a:rPr>
              <a:t>. Finally he decided to use a knife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break</a:t>
            </a:r>
            <a:r>
              <a:rPr lang="en-US" altLang="zh-CN" sz="2800" noProof="1">
                <a:latin typeface="Times New Roman" panose="02020603050405020304" charset="0"/>
                <a:ea typeface="宋体" panose="02010600030101010101" pitchFamily="2" charset="-122"/>
                <a:cs typeface="+mn-cs"/>
              </a:rPr>
              <a:t>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very cautiously</a:t>
            </a:r>
            <a:r>
              <a:rPr lang="en-US" altLang="zh-CN" sz="2800" noProof="1">
                <a:latin typeface="Times New Roman" panose="02020603050405020304" charset="0"/>
                <a:ea typeface="宋体" panose="02010600030101010101" pitchFamily="2" charset="-122"/>
                <a:cs typeface="+mn-cs"/>
              </a:rPr>
              <a:t> and I didn’t get hurt actually, I felt unbearable fear crashed my mind, beads of sweat popping out on my forehead. Much to my dismay,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a:t>
            </a:r>
            <a:r>
              <a:rPr lang="en-US" altLang="zh-CN" sz="2800" u="sng" noProof="1">
                <a:latin typeface="Times New Roman" panose="02020603050405020304" charset="0"/>
                <a:ea typeface="宋体" panose="02010600030101010101" pitchFamily="2" charset="-122"/>
                <a:cs typeface="+mn-cs"/>
              </a:rPr>
              <a:t> mom</a:t>
            </a:r>
            <a:r>
              <a:rPr lang="en-US" altLang="zh-CN" sz="2800" noProof="1">
                <a:latin typeface="Times New Roman" panose="02020603050405020304" charset="0"/>
                <a:ea typeface="宋体" panose="02010600030101010101" pitchFamily="2" charset="-122"/>
                <a:cs typeface="+mn-cs"/>
              </a:rPr>
              <a:t> whispered, giggled, chuckled and finally burst into laughter. After what seemed like a century, John </a:t>
            </a:r>
            <a:r>
              <a:rPr lang="en-US" altLang="zh-CN" sz="2800" u="sng"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It was not until then that I found a camera just in front of me me. Worse still, my dad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announced</a:t>
            </a:r>
            <a:r>
              <a:rPr lang="en-US" altLang="zh-CN" sz="2800" noProof="1">
                <a:latin typeface="Times New Roman" panose="02020603050405020304" charset="0"/>
                <a:ea typeface="宋体" panose="02010600030101010101" pitchFamily="2" charset="-122"/>
                <a:cs typeface="+mn-cs"/>
              </a:rPr>
              <a:t> that the video would be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shared </a:t>
            </a:r>
            <a:r>
              <a:rPr lang="en-US" altLang="zh-CN" sz="2800" noProof="1">
                <a:latin typeface="Times New Roman" panose="02020603050405020304" charset="0"/>
                <a:ea typeface="宋体" panose="02010600030101010101" pitchFamily="2" charset="-122"/>
                <a:cs typeface="+mn-cs"/>
              </a:rPr>
              <a:t>online. </a:t>
            </a:r>
            <a:endParaRPr lang="en-US" altLang="zh-CN" sz="2800" noProof="1">
              <a:latin typeface="Times New Roman" panose="02020603050405020304" charset="0"/>
              <a:ea typeface="宋体" panose="02010600030101010101" pitchFamily="2" charset="-122"/>
            </a:endParaRPr>
          </a:p>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was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posted</a:t>
            </a:r>
            <a:r>
              <a:rPr lang="en-US" altLang="zh-CN" sz="2800" i="1" noProof="1">
                <a:latin typeface="Times New Roman" panose="02020603050405020304" charset="0"/>
                <a:ea typeface="宋体" panose="02010600030101010101" pitchFamily="2" charset="-122"/>
                <a:cs typeface="+mn-cs"/>
              </a:rPr>
              <a:t> online the Monday before Halloween.</a:t>
            </a:r>
            <a:r>
              <a:rPr lang="en-US" altLang="zh-CN" sz="2800" noProof="1">
                <a:latin typeface="Times New Roman" panose="02020603050405020304" charset="0"/>
                <a:ea typeface="宋体" panose="02010600030101010101" pitchFamily="2" charset="-122"/>
                <a:cs typeface="+mn-cs"/>
              </a:rPr>
              <a:t> Reading the comments of audience and the world, I felt extraordinarily awkward and I was eager to melt into the ground. The number of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“like” increased</a:t>
            </a:r>
            <a:r>
              <a:rPr lang="en-US" altLang="zh-CN" sz="2800" noProof="1">
                <a:latin typeface="Times New Roman" panose="02020603050405020304" charset="0"/>
                <a:ea typeface="宋体" panose="02010600030101010101" pitchFamily="2" charset="-122"/>
                <a:cs typeface="+mn-cs"/>
              </a:rPr>
              <a:t> rapidly. I eventually couldn’t resist the temptation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watch </a:t>
            </a:r>
            <a:r>
              <a:rPr lang="en-US" altLang="zh-CN" sz="2800" noProof="1">
                <a:latin typeface="Times New Roman" panose="02020603050405020304" charset="0"/>
                <a:ea typeface="宋体" panose="02010600030101010101" pitchFamily="2" charset="-122"/>
                <a:cs typeface="+mn-cs"/>
              </a:rPr>
              <a:t>it myself. So funny was that video that I couldn’t help laughing! With the video gaining more and more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popularity</a:t>
            </a:r>
            <a:r>
              <a:rPr lang="en-US" altLang="zh-CN" sz="2800" noProof="1">
                <a:latin typeface="Times New Roman" panose="02020603050405020304" charset="0"/>
                <a:ea typeface="宋体" panose="02010600030101010101" pitchFamily="2" charset="-122"/>
                <a:cs typeface="+mn-cs"/>
              </a:rPr>
              <a:t>, I felt a mixture of embarrassment and satisfaction striking into my heart. Just at that moment, Jason tapped on my shoulder, and admitted that I was the winner this year, followed by the applause of my whole family. “I won’t save you another time!” he laughed. Interesting as it was,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情节主要靠动词推动，形成相同的语义场</a:t>
            </a:r>
            <a:endPar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2812415" y="5867400"/>
            <a:ext cx="9158288"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3314"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8925" y="1916113"/>
            <a:ext cx="9159875" cy="2392045"/>
          </a:xfrm>
          <a:prstGeom prst="rect">
            <a:avLst/>
          </a:prstGeom>
          <a:solidFill>
            <a:schemeClr val="accent5"/>
          </a:solidFill>
        </p:spPr>
        <p:txBody>
          <a:bodyPr wrap="square" rtlCol="0">
            <a:spAutoFit/>
          </a:bodyPr>
          <a:p>
            <a:pPr>
              <a:lnSpc>
                <a:spcPts val="5980"/>
              </a:lnSpc>
            </a:pPr>
            <a:r>
              <a:rPr lang="en-US" sz="28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 the s</a:t>
            </a:r>
            <a:r>
              <a:rPr lang="en-US" sz="2800" b="1" noProof="1">
                <a:latin typeface="Times New Roman" panose="02020603050405020304" charset="0"/>
                <a:ea typeface="宋体" panose="02010600030101010101" pitchFamily="2" charset="-122"/>
                <a:cs typeface="Times New Roman" panose="02020603050405020304" charset="0"/>
                <a:sym typeface="+mn-ea"/>
              </a:rPr>
              <a:t>t</a:t>
            </a:r>
            <a:r>
              <a:rPr lang="en-US" sz="2800" b="1" noProof="1">
                <a:latin typeface="Times New Roman" panose="02020603050405020304" charset="0"/>
                <a:ea typeface="宋体" panose="02010600030101010101" pitchFamily="2" charset="-122"/>
                <a:cs typeface="Times New Roman" panose="02020603050405020304" charset="0"/>
              </a:rPr>
              <a:t>age lights blazing hot nad beads of perspiration trickling down Elizabeth’s face. </a:t>
            </a:r>
            <a:endParaRPr lang="en-US" sz="28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4338"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11300" y="1916113"/>
            <a:ext cx="9207500" cy="2392045"/>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Wolff, the s</a:t>
            </a:r>
            <a:r>
              <a:rPr lang="en-US" sz="2700" b="1" noProof="1">
                <a:latin typeface="Times New Roman" panose="02020603050405020304" charset="0"/>
                <a:ea typeface="宋体" panose="02010600030101010101" pitchFamily="2" charset="-122"/>
                <a:cs typeface="Times New Roman" panose="02020603050405020304" charset="0"/>
                <a:sym typeface="+mn-ea"/>
              </a:rPr>
              <a:t>t</a:t>
            </a:r>
            <a:r>
              <a:rPr lang="en-US" sz="2700" b="1" noProof="1">
                <a:latin typeface="Times New Roman" panose="02020603050405020304" charset="0"/>
                <a:ea typeface="宋体" panose="02010600030101010101" pitchFamily="2" charset="-122"/>
                <a:cs typeface="Times New Roman" panose="02020603050405020304" charset="0"/>
              </a:rPr>
              <a:t>age lights blazing hot </a:t>
            </a:r>
            <a:r>
              <a:rPr lang="en-US" sz="2700" b="1" noProof="1">
                <a:latin typeface="Times New Roman" panose="02020603050405020304" charset="0"/>
                <a:ea typeface="宋体" panose="02010600030101010101" pitchFamily="2" charset="-122"/>
                <a:cs typeface="Times New Roman" panose="02020603050405020304" charset="0"/>
                <a:sym typeface="+mn-ea"/>
              </a:rPr>
              <a:t>a</a:t>
            </a:r>
            <a:r>
              <a:rPr lang="en-US" sz="2700" b="1" noProof="1">
                <a:latin typeface="Times New Roman" panose="02020603050405020304" charset="0"/>
                <a:ea typeface="宋体" panose="02010600030101010101" pitchFamily="2" charset="-122"/>
                <a:cs typeface="Times New Roman" panose="02020603050405020304" charset="0"/>
              </a:rPr>
              <a:t>nd beads of perspiration trickling down Elizabeth’s face.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14341"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cxnSp>
        <p:nvCxnSpPr>
          <p:cNvPr id="7" name="直接连接符 6"/>
          <p:cNvCxnSpPr/>
          <p:nvPr/>
        </p:nvCxnSpPr>
        <p:spPr>
          <a:xfrm>
            <a:off x="2566988" y="3500438"/>
            <a:ext cx="403383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104063" y="3429000"/>
            <a:ext cx="324008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31950" y="4221163"/>
            <a:ext cx="4752975"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84925" y="3716338"/>
            <a:ext cx="263144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两个独立柱格结构</a:t>
            </a:r>
            <a:endParaRPr lang="zh-CN" altLang="en-US" sz="2400" b="1" noProof="1">
              <a:solidFill>
                <a:schemeClr val="accent6">
                  <a:lumMod val="60000"/>
                  <a:lumOff val="40000"/>
                </a:schemeClr>
              </a:solidFill>
            </a:endParaRPr>
          </a:p>
        </p:txBody>
      </p:sp>
      <p:sp>
        <p:nvSpPr>
          <p:cNvPr id="11" name="文本框 10"/>
          <p:cNvSpPr txBox="1"/>
          <p:nvPr/>
        </p:nvSpPr>
        <p:spPr>
          <a:xfrm>
            <a:off x="1501775" y="4437063"/>
            <a:ext cx="9217025" cy="2506980"/>
          </a:xfrm>
          <a:prstGeom prst="rect">
            <a:avLst/>
          </a:prstGeom>
          <a:noFill/>
          <a:ln w="9525">
            <a:noFill/>
          </a:ln>
        </p:spPr>
        <p:txBody>
          <a:bodyPr wrap="square" anchor="t" anchorCtr="0">
            <a:spAutoFit/>
          </a:bodyPr>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zh-CN" sz="2200" b="1">
                <a:solidFill>
                  <a:srgbClr val="0070C0"/>
                </a:solidFill>
                <a:latin typeface="Arial" panose="020B0604020202020204" pitchFamily="34" charset="0"/>
                <a:ea typeface="宋体" panose="02010600030101010101" pitchFamily="2" charset="-122"/>
              </a:rPr>
              <a:t>在本句写作中，写作者创作了合适语境，准确适用非谓语动词</a:t>
            </a:r>
            <a:r>
              <a:rPr lang="en-US" altLang="zh-CN" sz="2200" b="1">
                <a:solidFill>
                  <a:srgbClr val="0070C0"/>
                </a:solidFill>
                <a:latin typeface="Arial" panose="020B0604020202020204" pitchFamily="34" charset="0"/>
                <a:ea typeface="宋体" panose="02010600030101010101" pitchFamily="2" charset="-122"/>
              </a:rPr>
              <a:t>(</a:t>
            </a:r>
            <a:r>
              <a:rPr lang="zh-CN" altLang="zh-CN" sz="2200" b="1">
                <a:solidFill>
                  <a:srgbClr val="0070C0"/>
                </a:solidFill>
                <a:latin typeface="Arial" panose="020B0604020202020204" pitchFamily="34" charset="0"/>
                <a:ea typeface="宋体" panose="02010600030101010101" pitchFamily="2" charset="-122"/>
              </a:rPr>
              <a:t>现在分词</a:t>
            </a:r>
            <a:r>
              <a:rPr lang="en-US" altLang="zh-CN" sz="2200" b="1">
                <a:solidFill>
                  <a:srgbClr val="0070C0"/>
                </a:solidFill>
                <a:latin typeface="Arial" panose="020B0604020202020204" pitchFamily="34" charset="0"/>
                <a:ea typeface="宋体" panose="02010600030101010101" pitchFamily="2" charset="-122"/>
              </a:rPr>
              <a:t>clutching</a:t>
            </a:r>
            <a:r>
              <a:rPr lang="zh-CN" altLang="en-US" sz="2200" b="1">
                <a:solidFill>
                  <a:srgbClr val="0070C0"/>
                </a:solidFill>
                <a:latin typeface="Arial" panose="020B0604020202020204" pitchFamily="34" charset="0"/>
                <a:ea typeface="宋体" panose="02010600030101010101" pitchFamily="2" charset="-122"/>
              </a:rPr>
              <a:t>作伴随状语，两个独立柱</a:t>
            </a:r>
            <a:r>
              <a:rPr lang="en-US" altLang="zh-CN" sz="2200" b="1">
                <a:solidFill>
                  <a:srgbClr val="0070C0"/>
                </a:solidFill>
                <a:latin typeface="Arial" panose="020B0604020202020204" pitchFamily="34" charset="0"/>
                <a:ea typeface="宋体" panose="02010600030101010101" pitchFamily="2" charset="-122"/>
              </a:rPr>
              <a:t>格结构lights blazing和perspiration trickling),</a:t>
            </a:r>
            <a:r>
              <a:rPr lang="zh-CN" altLang="en-US" sz="2200" b="1">
                <a:solidFill>
                  <a:srgbClr val="0070C0"/>
                </a:solidFill>
                <a:latin typeface="Arial" panose="020B0604020202020204" pitchFamily="34" charset="0"/>
                <a:ea typeface="宋体" panose="02010600030101010101" pitchFamily="2" charset="-122"/>
              </a:rPr>
              <a:t>能让写作句子更简洁，段落更紧凑，层次更分明。</a:t>
            </a:r>
            <a:endParaRPr lang="zh-CN" altLang="en-US" sz="2200" b="1">
              <a:solidFill>
                <a:srgbClr val="0070C0"/>
              </a:solidFill>
              <a:latin typeface="Arial" panose="020B0604020202020204" pitchFamily="34" charset="0"/>
              <a:ea typeface="宋体" panose="02010600030101010101" pitchFamily="2" charset="-122"/>
            </a:endParaRPr>
          </a:p>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en-US" sz="2200" b="1">
                <a:solidFill>
                  <a:srgbClr val="0070C0"/>
                </a:solidFill>
                <a:latin typeface="Arial" panose="020B0604020202020204" pitchFamily="34" charset="0"/>
                <a:ea typeface="宋体" panose="02010600030101010101" pitchFamily="2" charset="-122"/>
              </a:rPr>
              <a:t>并善用形容词性短语</a:t>
            </a:r>
            <a:r>
              <a:rPr lang="en-US" altLang="zh-CN" sz="2200" b="1">
                <a:solidFill>
                  <a:srgbClr val="0070C0"/>
                </a:solidFill>
                <a:latin typeface="Arial" panose="020B0604020202020204" pitchFamily="34" charset="0"/>
                <a:ea typeface="宋体" panose="02010600030101010101" pitchFamily="2" charset="-122"/>
              </a:rPr>
              <a:t>(beads of)</a:t>
            </a:r>
            <a:r>
              <a:rPr lang="zh-CN" altLang="en-US" sz="2200" b="1">
                <a:solidFill>
                  <a:srgbClr val="0070C0"/>
                </a:solidFill>
                <a:latin typeface="Arial" panose="020B0604020202020204" pitchFamily="34" charset="0"/>
                <a:ea typeface="宋体" panose="02010600030101010101" pitchFamily="2" charset="-122"/>
              </a:rPr>
              <a:t>、副词</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(slowly, hot)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、介词短</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(towards down)</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，在关键处驻足，避免流水账，细化动作延缓过程，立体动感</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show</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出鲜活。</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99060" y="0"/>
            <a:ext cx="8305800" cy="583565"/>
          </a:xfrm>
          <a:prstGeom prst="rect">
            <a:avLst/>
          </a:prstGeom>
          <a:noFill/>
        </p:spPr>
        <p:txBody>
          <a:bodyPr wrap="square" rtlCol="0">
            <a:spAutoFit/>
          </a:bodyPr>
          <a:lstStyle/>
          <a:p>
            <a:r>
              <a:rPr lang="en-US" altLang="zh-CN" sz="3200"/>
              <a:t>2. </a:t>
            </a:r>
            <a:r>
              <a:rPr lang="zh-CN" altLang="en-US" sz="3200">
                <a:solidFill>
                  <a:srgbClr val="C00000"/>
                </a:solidFill>
              </a:rPr>
              <a:t>合理拓展</a:t>
            </a:r>
            <a:r>
              <a:rPr lang="zh-CN" altLang="en-US" sz="3200"/>
              <a:t>，语义连贯，彰显思维品质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6"/>
          <p:cNvSpPr txBox="1">
            <a:spLocks noChangeArrowheads="1"/>
          </p:cNvSpPr>
          <p:nvPr/>
        </p:nvSpPr>
        <p:spPr bwMode="auto">
          <a:xfrm>
            <a:off x="0" y="583565"/>
            <a:ext cx="12191365" cy="706755"/>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5000"/>
              </a:lnSpc>
              <a:spcBef>
                <a:spcPct val="20000"/>
              </a:spcBef>
              <a:buChar char="•"/>
              <a:defRPr sz="3200">
                <a:solidFill>
                  <a:sysClr val="window" lastClr="FFFFFF"/>
                </a:solidFill>
                <a:latin typeface="Arial" panose="020B0604020202020204" pitchFamily="34" charset="0"/>
                <a:ea typeface="华文隶书" panose="02010800040101010101" charset="-122"/>
              </a:defRPr>
            </a:lvl1pPr>
            <a:lvl2pPr marL="742950" indent="-285750">
              <a:lnSpc>
                <a:spcPct val="125000"/>
              </a:lnSpc>
              <a:spcBef>
                <a:spcPct val="20000"/>
              </a:spcBef>
              <a:buChar char="–"/>
              <a:defRPr sz="2800">
                <a:solidFill>
                  <a:sysClr val="window" lastClr="FFFFFF"/>
                </a:solidFill>
                <a:latin typeface="Arial" panose="020B0604020202020204" pitchFamily="34" charset="0"/>
                <a:ea typeface="华文隶书" panose="02010800040101010101" charset="-122"/>
              </a:defRPr>
            </a:lvl2pPr>
            <a:lvl3pPr marL="1143000" indent="-228600">
              <a:lnSpc>
                <a:spcPct val="125000"/>
              </a:lnSpc>
              <a:spcBef>
                <a:spcPct val="20000"/>
              </a:spcBef>
              <a:buChar char="•"/>
              <a:defRPr sz="2400">
                <a:solidFill>
                  <a:sysClr val="window" lastClr="FFFFFF"/>
                </a:solidFill>
                <a:latin typeface="Arial" panose="020B0604020202020204" pitchFamily="34" charset="0"/>
                <a:ea typeface="华文隶书" panose="02010800040101010101" charset="-122"/>
              </a:defRPr>
            </a:lvl3pPr>
            <a:lvl4pPr marL="16002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4pPr>
            <a:lvl5pPr marL="20574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5pPr>
            <a:lvl6pPr marL="25146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6pPr>
            <a:lvl7pPr marL="29718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7pPr>
            <a:lvl8pPr marL="34290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8pPr>
            <a:lvl9pPr marL="38862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9pPr>
          </a:lstStyle>
          <a:p>
            <a:pPr defTabSz="914400" eaLnBrk="0" fontAlgn="base" hangingPunct="0">
              <a:lnSpc>
                <a:spcPct val="100000"/>
              </a:lnSpc>
              <a:spcBef>
                <a:spcPct val="0"/>
              </a:spcBef>
              <a:spcAft>
                <a:spcPct val="0"/>
              </a:spcAft>
              <a:buFontTx/>
              <a:buNone/>
            </a:pPr>
            <a:r>
              <a:rPr lang="zh-CN" altLang="en-US" sz="2000" b="1" dirty="0">
                <a:solidFill>
                  <a:schemeClr val="tx1"/>
                </a:solidFill>
                <a:latin typeface="华文行楷" panose="02010800040101010101" charset="-122"/>
              </a:rPr>
              <a:t>  </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rPr>
              <a:t>（</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2018年06月</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浙江</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高考</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a:t>
            </a:r>
            <a:r>
              <a:rPr lang="zh-CN" altLang="en-US" sz="2000" b="1" dirty="0">
                <a:solidFill>
                  <a:schemeClr val="tx1"/>
                </a:solidFill>
                <a:latin typeface="华文行楷" panose="02010800040101010101" charset="-122"/>
              </a:rPr>
              <a:t>假如你是李华，你校英语协会招聘志愿者，接待来访的外国中学生。请你写信应聘，内容包括：</a:t>
            </a:r>
            <a:r>
              <a:rPr lang="en-US" altLang="zh-CN" sz="2000" b="1" dirty="0">
                <a:solidFill>
                  <a:schemeClr val="tx1"/>
                </a:solidFill>
                <a:latin typeface="华文行楷" panose="02010800040101010101" charset="-122"/>
              </a:rPr>
              <a:t> 1.</a:t>
            </a:r>
            <a:r>
              <a:rPr lang="zh-CN" altLang="en-US" sz="2000" b="1" dirty="0">
                <a:solidFill>
                  <a:schemeClr val="tx1"/>
                </a:solidFill>
                <a:latin typeface="华文行楷" panose="02010800040101010101" charset="-122"/>
              </a:rPr>
              <a:t>口语能力；</a:t>
            </a:r>
            <a:r>
              <a:rPr lang="en-US" altLang="zh-CN" sz="2000" b="1" dirty="0">
                <a:solidFill>
                  <a:schemeClr val="tx1"/>
                </a:solidFill>
                <a:latin typeface="华文行楷" panose="02010800040101010101" charset="-122"/>
              </a:rPr>
              <a:t>2.</a:t>
            </a:r>
            <a:r>
              <a:rPr lang="zh-CN" altLang="en-US" sz="2000" b="1" dirty="0">
                <a:solidFill>
                  <a:schemeClr val="tx1"/>
                </a:solidFill>
                <a:latin typeface="华文行楷" panose="02010800040101010101" charset="-122"/>
              </a:rPr>
              <a:t>相关经验；</a:t>
            </a:r>
            <a:r>
              <a:rPr lang="en-US" altLang="zh-CN" sz="2000" b="1" dirty="0">
                <a:solidFill>
                  <a:schemeClr val="tx1"/>
                </a:solidFill>
                <a:latin typeface="华文行楷" panose="02010800040101010101" charset="-122"/>
              </a:rPr>
              <a:t>3.</a:t>
            </a:r>
            <a:r>
              <a:rPr lang="zh-CN" altLang="en-US" sz="2000" b="1" dirty="0">
                <a:solidFill>
                  <a:schemeClr val="tx1"/>
                </a:solidFill>
                <a:latin typeface="华文行楷" panose="02010800040101010101" charset="-122"/>
              </a:rPr>
              <a:t>应聘目的。</a:t>
            </a:r>
            <a:endParaRPr lang="zh-CN" altLang="en-US" sz="2000" b="1" dirty="0">
              <a:solidFill>
                <a:schemeClr val="tx1"/>
              </a:solidFill>
              <a:latin typeface="华文行楷" panose="02010800040101010101" charset="-122"/>
            </a:endParaRPr>
          </a:p>
        </p:txBody>
      </p:sp>
      <p:sp>
        <p:nvSpPr>
          <p:cNvPr id="3" name="文本框 2"/>
          <p:cNvSpPr txBox="1"/>
          <p:nvPr/>
        </p:nvSpPr>
        <p:spPr>
          <a:xfrm>
            <a:off x="0" y="1357630"/>
            <a:ext cx="12192000" cy="5262245"/>
          </a:xfrm>
          <a:prstGeom prst="rect">
            <a:avLst/>
          </a:prstGeom>
          <a:noFill/>
          <a:ln>
            <a:solidFill>
              <a:schemeClr val="tx1">
                <a:lumMod val="65000"/>
                <a:lumOff val="35000"/>
              </a:schemeClr>
            </a:solidFill>
          </a:ln>
        </p:spPr>
        <p:txBody>
          <a:bodyPr wrap="square" rtlCol="0" anchor="t">
            <a:spAutoFit/>
          </a:bodyPr>
          <a:lstStyle/>
          <a:p>
            <a:r>
              <a:rPr lang="zh-CN" altLang="en-US" sz="2800" b="1">
                <a:latin typeface="Times New Roman" panose="02020603050405020304" charset="0"/>
                <a:cs typeface="Times New Roman" panose="02020603050405020304" charset="0"/>
              </a:rPr>
              <a:t>Dear Sir/Madam,</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On hearing that volunteers are  in desperate need for receiving the foreign students, I can't wait to be part of you.</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Equipped with a briliant spoken-English,</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a:t>
            </a:r>
            <a:r>
              <a:rPr lang="en-US" altLang="zh-CN" sz="2800" b="1">
                <a:latin typeface="Times New Roman" panose="02020603050405020304" charset="0"/>
                <a:cs typeface="Times New Roman" panose="02020603050405020304" charset="0"/>
              </a:rPr>
              <a:t>c</a:t>
            </a:r>
            <a:r>
              <a:rPr lang="zh-CN" altLang="en-US" sz="2800" b="1">
                <a:latin typeface="Times New Roman" panose="02020603050405020304" charset="0"/>
                <a:cs typeface="Times New Roman" panose="02020603050405020304" charset="0"/>
              </a:rPr>
              <a:t>an surely meet with the request</a:t>
            </a:r>
            <a:r>
              <a:rPr lang="en-US" altLang="zh-CN" sz="2800" b="1">
                <a:latin typeface="Times New Roman" panose="02020603050405020304" charset="0"/>
                <a:cs typeface="Times New Roman" panose="02020603050405020304" charset="0"/>
              </a:rPr>
              <a:t>m</a:t>
            </a:r>
            <a:r>
              <a:rPr lang="zh-CN" altLang="en-US" sz="2800" b="1">
                <a:latin typeface="Times New Roman" panose="02020603050405020304" charset="0"/>
                <a:cs typeface="Times New Roman" panose="02020603050405020304" charset="0"/>
              </a:rPr>
              <a:t>ents.</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Besides,</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my great sense of humor also adds to my strength. Overwhelming with abundant relevant experience, I am bound to be qualified f</a:t>
            </a:r>
            <a:r>
              <a:rPr lang="en-US" altLang="zh-CN" sz="2800" b="1">
                <a:latin typeface="Times New Roman" panose="02020603050405020304" charset="0"/>
                <a:cs typeface="Times New Roman" panose="02020603050405020304" charset="0"/>
              </a:rPr>
              <a:t>o</a:t>
            </a:r>
            <a:r>
              <a:rPr lang="zh-CN" altLang="en-US" sz="2800" b="1">
                <a:latin typeface="Times New Roman" panose="02020603050405020304" charset="0"/>
                <a:cs typeface="Times New Roman" panose="02020603050405020304" charset="0"/>
              </a:rPr>
              <a:t>r the job. Additionally,</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ca</a:t>
            </a:r>
            <a:r>
              <a:rPr lang="en-US" altLang="zh-CN" sz="2800" b="1">
                <a:latin typeface="Times New Roman" panose="02020603050405020304" charset="0"/>
                <a:cs typeface="Times New Roman" panose="02020603050405020304" charset="0"/>
              </a:rPr>
              <a:t>n</a:t>
            </a:r>
            <a:r>
              <a:rPr lang="zh-CN" altLang="en-US" sz="2800" b="1">
                <a:latin typeface="Times New Roman" panose="02020603050405020304" charset="0"/>
                <a:cs typeface="Times New Roman" panose="02020603050405020304" charset="0"/>
              </a:rPr>
              <a:t>'t let the golden opportunity to practice my spolken-English slip through my fingers</a:t>
            </a:r>
            <a:r>
              <a:rPr lang="en-US" altLang="zh-CN" sz="2800" b="1">
                <a:latin typeface="Times New Roman" panose="02020603050405020304" charset="0"/>
                <a:cs typeface="Times New Roman" panose="02020603050405020304" charset="0"/>
              </a:rPr>
              <a:t>.</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I would appreciate itif you could take my application into favorable consideration.Looking forward to your reply.</a:t>
            </a:r>
            <a:endParaRPr lang="zh-CN" altLang="en-US" sz="2800" b="1">
              <a:latin typeface="Times New Roman" panose="02020603050405020304" charset="0"/>
              <a:cs typeface="Times New Roman" panose="02020603050405020304" charset="0"/>
            </a:endParaRPr>
          </a:p>
          <a:p>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Sincerely yours,</a:t>
            </a:r>
            <a:endParaRPr lang="zh-CN" altLang="en-US" sz="2800" b="1">
              <a:latin typeface="Times New Roman" panose="02020603050405020304" charset="0"/>
              <a:cs typeface="Times New Roman" panose="02020603050405020304" charset="0"/>
            </a:endParaRPr>
          </a:p>
          <a:p>
            <a:r>
              <a:rPr lang="zh-CN" altLang="en-US" sz="2800" b="1">
                <a:latin typeface="Times New Roman" panose="02020603050405020304" charset="0"/>
                <a:cs typeface="Times New Roman" panose="02020603050405020304" charset="0"/>
              </a:rPr>
              <a:t>                                                               </a:t>
            </a:r>
            <a:r>
              <a:rPr lang="en-US" altLang="zh-CN" sz="2800" b="1">
                <a:latin typeface="Times New Roman" panose="02020603050405020304" charset="0"/>
                <a:cs typeface="Times New Roman" panose="02020603050405020304" charset="0"/>
              </a:rPr>
              <a:t>                                   </a:t>
            </a:r>
            <a:r>
              <a:rPr lang="zh-CN" altLang="en-US" sz="2800" b="1">
                <a:latin typeface="Times New Roman" panose="02020603050405020304" charset="0"/>
                <a:cs typeface="Times New Roman" panose="02020603050405020304" charset="0"/>
              </a:rPr>
              <a:t>Li Hua</a:t>
            </a:r>
            <a:endParaRPr lang="zh-CN" altLang="en-US" sz="2800" b="1">
              <a:latin typeface="Times New Roman" panose="02020603050405020304" charset="0"/>
              <a:cs typeface="Times New Roman" panose="02020603050405020304" charset="0"/>
            </a:endParaRPr>
          </a:p>
        </p:txBody>
      </p:sp>
      <p:sp>
        <p:nvSpPr>
          <p:cNvPr id="13" name="Rectangle 3"/>
          <p:cNvSpPr>
            <a:spLocks noChangeArrowheads="1"/>
          </p:cNvSpPr>
          <p:nvPr/>
        </p:nvSpPr>
        <p:spPr bwMode="auto">
          <a:xfrm>
            <a:off x="191135" y="6048375"/>
            <a:ext cx="6066155" cy="39878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ysClr val="windowText" lastClr="000000"/>
                </a:solidFill>
                <a:latin typeface="Arial" panose="020B0604020202020204" pitchFamily="34" charset="0"/>
              </a:defRPr>
            </a:lvl1pPr>
            <a:lvl2pPr marL="742950" indent="-285750" eaLnBrk="0" hangingPunct="0">
              <a:defRPr>
                <a:solidFill>
                  <a:sysClr val="windowText" lastClr="000000"/>
                </a:solidFill>
                <a:latin typeface="Arial" panose="020B0604020202020204" pitchFamily="34" charset="0"/>
              </a:defRPr>
            </a:lvl2pPr>
            <a:lvl3pPr marL="1143000" indent="-228600" eaLnBrk="0" hangingPunct="0">
              <a:defRPr>
                <a:solidFill>
                  <a:sysClr val="windowText" lastClr="000000"/>
                </a:solidFill>
                <a:latin typeface="Arial" panose="020B0604020202020204" pitchFamily="34" charset="0"/>
              </a:defRPr>
            </a:lvl3pPr>
            <a:lvl4pPr marL="1600200" indent="-228600" eaLnBrk="0" hangingPunct="0">
              <a:defRPr>
                <a:solidFill>
                  <a:sysClr val="windowText" lastClr="000000"/>
                </a:solidFill>
                <a:latin typeface="Arial" panose="020B0604020202020204" pitchFamily="34" charset="0"/>
              </a:defRPr>
            </a:lvl4pPr>
            <a:lvl5pPr marL="2057400" indent="-228600" eaLnBrk="0" hangingPunct="0">
              <a:defRPr>
                <a:solidFill>
                  <a:sysClr val="windowText" lastClr="000000"/>
                </a:solidFill>
                <a:latin typeface="Arial" panose="020B0604020202020204" pitchFamily="34" charset="0"/>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defRPr>
            </a:lvl9pPr>
          </a:lstStyle>
          <a:p>
            <a:pPr eaLnBrk="1" hangingPunct="1"/>
            <a:r>
              <a:rPr lang="zh-CN" altLang="en-US" sz="2000" b="1" dirty="0">
                <a:solidFill>
                  <a:srgbClr val="C00000"/>
                </a:solidFill>
                <a:latin typeface="微软雅黑" panose="020B0503020204020204" charset="-122"/>
              </a:rPr>
              <a:t>请你来评分，这篇习作你打多少分？并找出不足之处。</a:t>
            </a:r>
            <a:endParaRPr lang="zh-CN" altLang="en-US" sz="2000" b="1" dirty="0">
              <a:solidFill>
                <a:srgbClr val="C00000"/>
              </a:solidFill>
              <a:latin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5362" name="文本框 1"/>
          <p:cNvSpPr txBox="1"/>
          <p:nvPr/>
        </p:nvSpPr>
        <p:spPr>
          <a:xfrm>
            <a:off x="1524000" y="476250"/>
            <a:ext cx="9159875" cy="142811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2.</a:t>
            </a:r>
            <a:r>
              <a:rPr lang="zh-CN" altLang="en-US" sz="2400" b="1">
                <a:latin typeface="宋体" panose="02010600030101010101" pitchFamily="2" charset="-122"/>
                <a:ea typeface="宋体" panose="02010600030101010101" pitchFamily="2" charset="-122"/>
              </a:rPr>
              <a:t>沃尔夫女士优雅地走向钢琴，坐到座位上，然后开始弹琴。她的手指在琴键上翩翩起舞。她时而摇摆，时而点头，乌黑发亮的马尾辫跟着起伏摆动。她的双脚在踏板间来回穿梭。</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2575" y="1841500"/>
            <a:ext cx="9158288" cy="3158490"/>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MS. Wolff made her graceful way to the piano, took her seat and then began to play. Her fingers danced across the keys. She swayed and nodded, and her shiny black ponytail bobbed. Back and forth she raced her feet among the pedals.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3216275" y="2565400"/>
            <a:ext cx="3384550"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587500" y="2564765"/>
            <a:ext cx="9123678" cy="460375"/>
          </a:xfrm>
          <a:prstGeom prst="rect">
            <a:avLst/>
          </a:prstGeom>
          <a:noFill/>
        </p:spPr>
        <p:txBody>
          <a:bodyPr wrap="square" rtlCol="0">
            <a:spAutoFit/>
          </a:bodyPr>
          <a:p>
            <a:r>
              <a:rPr lang="zh-CN" altLang="en-US" sz="2400" b="1" noProof="1">
                <a:gradFill>
                  <a:gsLst>
                    <a:gs pos="0">
                      <a:srgbClr val="FECF40"/>
                    </a:gs>
                    <a:gs pos="100000">
                      <a:srgbClr val="846C21"/>
                    </a:gs>
                  </a:gsLst>
                  <a:lin scaled="0"/>
                </a:gradFill>
                <a:latin typeface="Arial" panose="020B0604020202020204" pitchFamily="34" charset="0"/>
                <a:ea typeface="宋体" panose="02010600030101010101" pitchFamily="2" charset="-122"/>
                <a:cs typeface="+mn-cs"/>
              </a:rPr>
              <a:t>三个并列谓语动词表一连串动作，说明舞台经验丰富，台风稳健</a:t>
            </a:r>
            <a:endParaRPr lang="zh-CN" altLang="en-US" sz="2400" b="1" noProof="1">
              <a:gradFill>
                <a:gsLst>
                  <a:gs pos="0">
                    <a:srgbClr val="FECF40"/>
                  </a:gs>
                  <a:gs pos="100000">
                    <a:srgbClr val="846C21"/>
                  </a:gs>
                </a:gsLst>
                <a:lin scaled="0"/>
              </a:gradFill>
            </a:endParaRPr>
          </a:p>
        </p:txBody>
      </p:sp>
      <p:cxnSp>
        <p:nvCxnSpPr>
          <p:cNvPr id="8" name="直接连接符 7"/>
          <p:cNvCxnSpPr/>
          <p:nvPr/>
        </p:nvCxnSpPr>
        <p:spPr>
          <a:xfrm>
            <a:off x="6816725" y="3384550"/>
            <a:ext cx="1150938" cy="0"/>
          </a:xfrm>
          <a:prstGeom prst="line">
            <a:avLst/>
          </a:prstGeom>
          <a:ln w="38100" cmpd="sng">
            <a:solidFill>
              <a:srgbClr val="FF0066"/>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32400" y="4076700"/>
            <a:ext cx="416179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动作描写细腻真实，生动形象</a:t>
            </a:r>
            <a:endParaRPr lang="zh-CN" altLang="en-US" sz="2400" b="1" noProof="1">
              <a:solidFill>
                <a:schemeClr val="accent6">
                  <a:lumMod val="60000"/>
                  <a:lumOff val="40000"/>
                </a:schemeClr>
              </a:solidFill>
            </a:endParaRPr>
          </a:p>
        </p:txBody>
      </p:sp>
      <p:sp>
        <p:nvSpPr>
          <p:cNvPr id="11" name="文本框 10"/>
          <p:cNvSpPr txBox="1"/>
          <p:nvPr/>
        </p:nvSpPr>
        <p:spPr>
          <a:xfrm>
            <a:off x="1524000" y="5038725"/>
            <a:ext cx="9188450" cy="1701800"/>
          </a:xfrm>
          <a:prstGeom prst="rect">
            <a:avLst/>
          </a:prstGeom>
          <a:noFill/>
          <a:ln w="9525">
            <a:noFill/>
          </a:ln>
        </p:spPr>
        <p:txBody>
          <a:bodyPr wrap="square" anchor="t" anchorCtr="0">
            <a:spAutoFit/>
          </a:bodyPr>
          <a:p>
            <a:pPr>
              <a:lnSpc>
                <a:spcPts val="3140"/>
              </a:lnSpc>
            </a:pP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非谓语动词的使用并非越多越好。</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Too much is a burden! “</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唯有动作描写，人物才能立起来</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，动词和名词是描写动作性的根源。本段描写活用非谓语，动作描写精准传神，观察细致入微，灵活运用简单句，复合句以及其他多种多样的句式结构和修辞，才能让文章显得错落有致，有层次感。</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cxnSp>
        <p:nvCxnSpPr>
          <p:cNvPr id="12" name="直接连接符 11"/>
          <p:cNvCxnSpPr/>
          <p:nvPr/>
        </p:nvCxnSpPr>
        <p:spPr>
          <a:xfrm>
            <a:off x="8543925" y="2552700"/>
            <a:ext cx="792163"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071813" y="3376613"/>
            <a:ext cx="1871663" cy="11113"/>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35188" y="4148138"/>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935413" y="4149725"/>
            <a:ext cx="1223963"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58925" y="4868863"/>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64200" y="4868863"/>
            <a:ext cx="936625"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67663" y="3241675"/>
            <a:ext cx="795020" cy="460375"/>
          </a:xfrm>
          <a:prstGeom prst="rect">
            <a:avLst/>
          </a:prstGeom>
          <a:noFill/>
          <a:ln w="9525">
            <a:noFill/>
          </a:ln>
        </p:spPr>
        <p:txBody>
          <a:bodyPr wrap="none" anchor="t" anchorCtr="0">
            <a:spAutoFit/>
          </a:bodyPr>
          <a:p>
            <a:r>
              <a:rPr lang="zh-CN" altLang="en-US" sz="2400" b="1">
                <a:solidFill>
                  <a:srgbClr val="FF0000"/>
                </a:solidFill>
                <a:latin typeface="Arial" panose="020B0604020202020204" pitchFamily="34" charset="0"/>
                <a:ea typeface="宋体" panose="02010600030101010101" pitchFamily="2" charset="-122"/>
              </a:rPr>
              <a:t>拟人</a:t>
            </a:r>
            <a:endParaRPr lang="zh-CN" altLang="en-US" sz="2400" b="1">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0" grpId="0"/>
      <p:bldP spid="10" grpId="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课标单词</a:t>
            </a:r>
            <a:r>
              <a:rPr lang="en-US" sz="2400" b="1" noProof="1">
                <a:ln>
                  <a:solidFill>
                    <a:sysClr val="windowText" lastClr="000000"/>
                  </a:solidFill>
                </a:ln>
                <a:latin typeface="Arial" panose="020B0604020202020204" pitchFamily="34" charset="0"/>
                <a:ea typeface="宋体" panose="02010600030101010101" pitchFamily="2" charset="-122"/>
                <a:cs typeface="+mn-cs"/>
              </a:rPr>
              <a:t>的精妙——</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活用教材词汇，靶向高考写作</a:t>
            </a:r>
            <a:endParaRPr lang="zh-CN" alt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6386" name="文本框 1"/>
          <p:cNvSpPr txBox="1"/>
          <p:nvPr/>
        </p:nvSpPr>
        <p:spPr>
          <a:xfrm>
            <a:off x="1703388" y="549275"/>
            <a:ext cx="5892800" cy="460375"/>
          </a:xfrm>
          <a:prstGeom prst="rect">
            <a:avLst/>
          </a:prstGeom>
          <a:noFill/>
          <a:ln w="9525">
            <a:noFill/>
          </a:ln>
        </p:spPr>
        <p:txBody>
          <a:bodyPr wrap="none" anchor="t" anchorCtr="0">
            <a:spAutoFit/>
          </a:bodyPr>
          <a:p>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运用能打动你的语言表达</a:t>
            </a:r>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去打动读者</a:t>
            </a:r>
            <a:r>
              <a:rPr lang="en-US" altLang="zh-CN" sz="2400" b="1">
                <a:solidFill>
                  <a:srgbClr val="FFC000"/>
                </a:solidFill>
                <a:latin typeface="Arial" panose="020B0604020202020204" pitchFamily="34" charset="0"/>
                <a:ea typeface="宋体" panose="02010600030101010101" pitchFamily="2" charset="-122"/>
              </a:rPr>
              <a:t>)</a:t>
            </a:r>
            <a:endParaRPr lang="en-US" altLang="zh-CN" sz="2400" b="1">
              <a:solidFill>
                <a:srgbClr val="FFC000"/>
              </a:solidFill>
              <a:latin typeface="Arial" panose="020B0604020202020204" pitchFamily="34" charset="0"/>
              <a:ea typeface="宋体" panose="02010600030101010101" pitchFamily="2" charset="-122"/>
            </a:endParaRPr>
          </a:p>
        </p:txBody>
      </p:sp>
      <p:graphicFrame>
        <p:nvGraphicFramePr>
          <p:cNvPr id="3" name="表格 2"/>
          <p:cNvGraphicFramePr/>
          <p:nvPr/>
        </p:nvGraphicFramePr>
        <p:xfrm>
          <a:off x="1524000" y="1052513"/>
          <a:ext cx="9137650" cy="1746885"/>
        </p:xfrm>
        <a:graphic>
          <a:graphicData uri="http://schemas.openxmlformats.org/drawingml/2006/table">
            <a:tbl>
              <a:tblPr firstRow="1" bandRow="1">
                <a:tableStyleId>{5C22544A-7EE6-4342-B048-85BDC9FD1C3A}</a:tableStyleId>
              </a:tblPr>
              <a:tblGrid>
                <a:gridCol w="4345305"/>
                <a:gridCol w="4792345"/>
              </a:tblGrid>
              <a:tr h="558165">
                <a:tc>
                  <a:txBody>
                    <a:bodyPr/>
                    <a:p>
                      <a:pPr>
                        <a:buNone/>
                      </a:pPr>
                      <a:r>
                        <a:rPr lang="en-US" altLang="zh-CN" sz="2800">
                          <a:solidFill>
                            <a:schemeClr val="tx1"/>
                          </a:solidFill>
                          <a:latin typeface="Times New Roman" panose="02020603050405020304" charset="0"/>
                          <a:cs typeface="Times New Roman" panose="02020603050405020304" charset="0"/>
                        </a:rPr>
                        <a:t>tick</a:t>
                      </a:r>
                      <a:r>
                        <a:rPr lang="en-US" altLang="zh-CN"/>
                        <a:t> </a:t>
                      </a:r>
                      <a:endParaRPr lang="en-US" altLang="zh-CN"/>
                    </a:p>
                  </a:txBody>
                  <a:tcPr/>
                </a:tc>
                <a:tc>
                  <a:txBody>
                    <a:bodyPr/>
                    <a:p>
                      <a:pPr>
                        <a:buNone/>
                      </a:pPr>
                      <a:r>
                        <a:rPr lang="en-US" altLang="zh-CN" sz="2800">
                          <a:solidFill>
                            <a:schemeClr val="tx1"/>
                          </a:solidFill>
                          <a:latin typeface="Times New Roman" panose="02020603050405020304" charset="0"/>
                          <a:cs typeface="Times New Roman" panose="02020603050405020304" charset="0"/>
                        </a:rPr>
                        <a:t>vt. </a:t>
                      </a:r>
                      <a:r>
                        <a:rPr lang="en-US" altLang="zh-CN" sz="2400">
                          <a:solidFill>
                            <a:schemeClr val="tx1"/>
                          </a:solidFill>
                          <a:latin typeface="Times New Roman" panose="02020603050405020304" charset="0"/>
                          <a:cs typeface="Times New Roman" panose="02020603050405020304" charset="0"/>
                        </a:rPr>
                        <a:t>给......标记号，发出滴答声</a:t>
                      </a:r>
                      <a:endParaRPr lang="en-US" altLang="zh-CN" sz="2400">
                        <a:solidFill>
                          <a:schemeClr val="tx1"/>
                        </a:solidFill>
                        <a:latin typeface="Times New Roman" panose="02020603050405020304" charset="0"/>
                        <a:cs typeface="Times New Roman" panose="02020603050405020304" charset="0"/>
                      </a:endParaRPr>
                    </a:p>
                  </a:txBody>
                  <a:tcPr/>
                </a:tc>
              </a:tr>
              <a:tr h="1188720">
                <a:tc>
                  <a:txBody>
                    <a:bodyPr/>
                    <a:p>
                      <a:pPr>
                        <a:buNone/>
                      </a:pPr>
                      <a:r>
                        <a:rPr lang="en-US" altLang="zh-CN" sz="2400" u="sng">
                          <a:latin typeface="Times New Roman" panose="02020603050405020304" charset="0"/>
                          <a:cs typeface="Times New Roman" panose="02020603050405020304" charset="0"/>
                        </a:rPr>
                        <a:t>Time </a:t>
                      </a:r>
                      <a:r>
                        <a:rPr lang="en-US" altLang="zh-CN" sz="2400" b="1" u="sng">
                          <a:latin typeface="Times New Roman" panose="02020603050405020304" charset="0"/>
                          <a:cs typeface="Times New Roman" panose="02020603050405020304" charset="0"/>
                        </a:rPr>
                        <a:t>ticking</a:t>
                      </a:r>
                      <a:r>
                        <a:rPr lang="en-US" altLang="zh-CN" sz="2400" u="sng">
                          <a:latin typeface="Times New Roman" panose="02020603050405020304" charset="0"/>
                          <a:cs typeface="Times New Roman" panose="02020603050405020304" charset="0"/>
                        </a:rPr>
                        <a:t> away</a:t>
                      </a:r>
                      <a:r>
                        <a:rPr lang="en-US" altLang="zh-CN" sz="1800">
                          <a:latin typeface="Times New Roman" panose="02020603050405020304" charset="0"/>
                          <a:cs typeface="Times New Roman" panose="02020603050405020304" charset="0"/>
                        </a:rPr>
                        <a:t>(</a:t>
                      </a:r>
                      <a:r>
                        <a:rPr lang="zh-CN" altLang="en-US" sz="1800">
                          <a:latin typeface="Times New Roman" panose="02020603050405020304" charset="0"/>
                          <a:cs typeface="Times New Roman" panose="02020603050405020304" charset="0"/>
                        </a:rPr>
                        <a:t>独立柱格结构</a:t>
                      </a:r>
                      <a:r>
                        <a:rPr lang="en-US" altLang="zh-CN" sz="18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mother hadn’t been home yet, making me worry about her.</a:t>
                      </a:r>
                      <a:endParaRPr lang="en-US" altLang="zh-CN" sz="2400">
                        <a:latin typeface="Times New Roman" panose="02020603050405020304" charset="0"/>
                        <a:cs typeface="Times New Roman" panose="02020603050405020304" charset="0"/>
                      </a:endParaRPr>
                    </a:p>
                  </a:txBody>
                  <a:tcPr/>
                </a:tc>
                <a:tc>
                  <a:txBody>
                    <a:bodyPr/>
                    <a:p>
                      <a:pPr>
                        <a:buNone/>
                      </a:pPr>
                      <a:r>
                        <a:rPr lang="zh-CN" altLang="en-US" sz="2400">
                          <a:latin typeface="宋体" panose="02010600030101010101" pitchFamily="2" charset="-122"/>
                          <a:ea typeface="宋体" panose="02010600030101010101" pitchFamily="2" charset="-122"/>
                        </a:rPr>
                        <a:t>时间一分一秒过去了，母亲还没有回家，这使我很担心她。</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txBody>
                  <a:tcPr/>
                </a:tc>
              </a:tr>
            </a:tbl>
          </a:graphicData>
        </a:graphic>
      </p:graphicFrame>
      <p:graphicFrame>
        <p:nvGraphicFramePr>
          <p:cNvPr id="5" name="表格 4"/>
          <p:cNvGraphicFramePr/>
          <p:nvPr/>
        </p:nvGraphicFramePr>
        <p:xfrm>
          <a:off x="1544638" y="2894013"/>
          <a:ext cx="9137650" cy="3959225"/>
        </p:xfrm>
        <a:graphic>
          <a:graphicData uri="http://schemas.openxmlformats.org/drawingml/2006/table">
            <a:tbl>
              <a:tblPr firstRow="1" bandRow="1">
                <a:tableStyleId>{5C22544A-7EE6-4342-B048-85BDC9FD1C3A}</a:tableStyleId>
              </a:tblPr>
              <a:tblGrid>
                <a:gridCol w="4302125"/>
                <a:gridCol w="4835525"/>
              </a:tblGrid>
              <a:tr h="558165">
                <a:tc>
                  <a:txBody>
                    <a:bodyPr/>
                    <a:p>
                      <a:pPr>
                        <a:buNone/>
                      </a:pPr>
                      <a:r>
                        <a:rPr lang="en-US" altLang="zh-CN" sz="2400">
                          <a:solidFill>
                            <a:schemeClr val="tx1"/>
                          </a:solidFill>
                          <a:latin typeface="Times New Roman" panose="02020603050405020304" charset="0"/>
                          <a:cs typeface="Times New Roman" panose="02020603050405020304" charset="0"/>
                        </a:rPr>
                        <a:t>melt (melted; melted; melten)</a:t>
                      </a:r>
                      <a:endParaRPr lang="en-US" altLang="zh-CN" sz="2400">
                        <a:solidFill>
                          <a:schemeClr val="tx1"/>
                        </a:solidFill>
                        <a:latin typeface="Times New Roman" panose="02020603050405020304" charset="0"/>
                        <a:cs typeface="Times New Roman" panose="02020603050405020304" charset="0"/>
                      </a:endParaRPr>
                    </a:p>
                  </a:txBody>
                  <a:tcPr/>
                </a:tc>
                <a:tc>
                  <a:txBody>
                    <a:bodyPr/>
                    <a:p>
                      <a:pPr>
                        <a:buNone/>
                      </a:pPr>
                      <a:r>
                        <a:rPr lang="en-US" altLang="zh-CN" sz="2800">
                          <a:solidFill>
                            <a:schemeClr val="tx1"/>
                          </a:solidFill>
                          <a:latin typeface="Times New Roman" panose="02020603050405020304" charset="0"/>
                          <a:cs typeface="Times New Roman" panose="02020603050405020304" charset="0"/>
                        </a:rPr>
                        <a:t>vi. </a:t>
                      </a:r>
                      <a:r>
                        <a:rPr lang="en-US" altLang="zh-CN" sz="2400">
                          <a:solidFill>
                            <a:schemeClr val="tx1"/>
                          </a:solidFill>
                          <a:latin typeface="Times New Roman" panose="02020603050405020304" charset="0"/>
                          <a:cs typeface="Times New Roman" panose="02020603050405020304" charset="0"/>
                        </a:rPr>
                        <a:t>融化；熔化；软化</a:t>
                      </a:r>
                      <a:endParaRPr lang="en-US" altLang="zh-CN" sz="2400">
                        <a:solidFill>
                          <a:schemeClr val="tx1"/>
                        </a:solidFill>
                        <a:latin typeface="Times New Roman" panose="02020603050405020304" charset="0"/>
                        <a:cs typeface="Times New Roman" panose="02020603050405020304" charset="0"/>
                      </a:endParaRPr>
                    </a:p>
                  </a:txBody>
                  <a:tcPr/>
                </a:tc>
              </a:tr>
              <a:tr h="680720">
                <a:tc>
                  <a:txBody>
                    <a:bodyPr/>
                    <a:p>
                      <a:pPr>
                        <a:buNone/>
                      </a:pPr>
                      <a:r>
                        <a:rPr lang="en-US" sz="2400">
                          <a:latin typeface="Times New Roman" panose="02020603050405020304" charset="0"/>
                          <a:cs typeface="Times New Roman" panose="02020603050405020304" charset="0"/>
                        </a:rPr>
                        <a:t>1. T</a:t>
                      </a:r>
                      <a:r>
                        <a:rPr lang="en-US" altLang="zh-CN" sz="2400">
                          <a:latin typeface="Times New Roman" panose="02020603050405020304" charset="0"/>
                          <a:cs typeface="Times New Roman" panose="02020603050405020304" charset="0"/>
                        </a:rPr>
                        <a:t>he </a:t>
                      </a:r>
                      <a:r>
                        <a:rPr lang="en-US" altLang="zh-CN" sz="2400" u="sng">
                          <a:latin typeface="Times New Roman" panose="02020603050405020304" charset="0"/>
                          <a:cs typeface="Times New Roman" panose="02020603050405020304" charset="0"/>
                        </a:rPr>
                        <a:t>tension</a:t>
                      </a:r>
                      <a:r>
                        <a:rPr lang="en-US" altLang="zh-CN" sz="2400">
                          <a:latin typeface="Times New Roman" panose="02020603050405020304" charset="0"/>
                          <a:cs typeface="Times New Roman" panose="02020603050405020304" charset="0"/>
                        </a:rPr>
                        <a:t> in the room began to </a:t>
                      </a:r>
                      <a:r>
                        <a:rPr lang="en-US" altLang="zh-CN" sz="2400" b="1" u="sng">
                          <a:latin typeface="Times New Roman" panose="02020603050405020304" charset="0"/>
                          <a:cs typeface="Times New Roman" panose="02020603050405020304" charset="0"/>
                        </a:rPr>
                        <a:t>melt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2. Her </a:t>
                      </a:r>
                      <a:r>
                        <a:rPr lang="en-US" altLang="zh-CN" sz="2400" u="sng">
                          <a:latin typeface="Times New Roman" panose="02020603050405020304" charset="0"/>
                          <a:cs typeface="Times New Roman" panose="02020603050405020304" charset="0"/>
                        </a:rPr>
                        <a:t>trusting smile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his heart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3. When hearing these words, Scot felt his </a:t>
                      </a:r>
                      <a:r>
                        <a:rPr lang="en-US" altLang="zh-CN" sz="2400" u="sng">
                          <a:latin typeface="Times New Roman" panose="02020603050405020304" charset="0"/>
                          <a:cs typeface="Times New Roman" panose="02020603050405020304" charset="0"/>
                        </a:rPr>
                        <a:t>inner doubts/anxiety </a:t>
                      </a:r>
                      <a:r>
                        <a:rPr lang="en-US" altLang="zh-CN" sz="2400" b="1" u="sng">
                          <a:latin typeface="Times New Roman" panose="02020603050405020304" charset="0"/>
                          <a:cs typeface="Times New Roman" panose="02020603050405020304" charset="0"/>
                        </a:rPr>
                        <a:t>melt</a:t>
                      </a:r>
                      <a:r>
                        <a:rPr lang="en-US" altLang="zh-CN" sz="2400" u="sng">
                          <a:latin typeface="Times New Roman" panose="02020603050405020304" charset="0"/>
                          <a:cs typeface="Times New Roman" panose="02020603050405020304" charset="0"/>
                        </a:rPr>
                        <a:t> away</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4. The youths </a:t>
                      </a:r>
                      <a:r>
                        <a:rPr lang="en-US" altLang="zh-CN" sz="2400" u="sng">
                          <a:latin typeface="Times New Roman" panose="02020603050405020304" charset="0"/>
                          <a:cs typeface="Times New Roman" panose="02020603050405020304" charset="0"/>
                        </a:rPr>
                        <a:t>dispersed</a:t>
                      </a:r>
                      <a:r>
                        <a:rPr lang="en-US" altLang="zh-CN" sz="2400">
                          <a:latin typeface="Times New Roman" panose="02020603050405020304" charset="0"/>
                          <a:cs typeface="Times New Roman" panose="02020603050405020304" charset="0"/>
                        </a:rPr>
                        <a:t> and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into the darkness</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txBody>
                  <a:tcPr/>
                </a:tc>
                <a:tc>
                  <a:txBody>
                    <a:bodyPr/>
                    <a:p>
                      <a:pPr>
                        <a:lnSpc>
                          <a:spcPts val="3380"/>
                        </a:lnSpc>
                        <a:buNone/>
                      </a:pPr>
                      <a:r>
                        <a:rPr lang="zh-CN" altLang="en-US" sz="2400">
                          <a:latin typeface="宋体" panose="02010600030101010101" pitchFamily="2" charset="-122"/>
                          <a:ea typeface="宋体" panose="02010600030101010101" pitchFamily="2" charset="-122"/>
                        </a:rPr>
                        <a:t>1.屋里的紧张气氛开始缓和。</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p>
                      <a:pPr>
                        <a:lnSpc>
                          <a:spcPts val="3380"/>
                        </a:lnSpc>
                        <a:buNone/>
                      </a:pPr>
                      <a:r>
                        <a:rPr lang="en-US" altLang="zh-CN" sz="2400">
                          <a:latin typeface="宋体" panose="02010600030101010101" pitchFamily="2" charset="-122"/>
                          <a:ea typeface="宋体" panose="02010600030101010101" pitchFamily="2" charset="-122"/>
                          <a:sym typeface="+mn-ea"/>
                        </a:rPr>
                        <a:t>2</a:t>
                      </a:r>
                      <a:r>
                        <a:rPr lang="zh-CN" altLang="en-US" sz="2400">
                          <a:latin typeface="宋体" panose="02010600030101010101" pitchFamily="2" charset="-122"/>
                          <a:ea typeface="宋体" panose="02010600030101010101" pitchFamily="2" charset="-122"/>
                          <a:sym typeface="+mn-ea"/>
                        </a:rPr>
                        <a:t>.她那信任的微笑使他的心变软了。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3. 听到这些话，斯科特觉得内心的疑惑焦虑消失了。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4. 年轻人们散开了，消失在夜色中。</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endParaRPr>
                    </a:p>
                    <a:p>
                      <a:pPr>
                        <a:buNone/>
                      </a:pPr>
                      <a:r>
                        <a:rPr lang="en-US" altLang="zh-CN" sz="2000" b="1">
                          <a:solidFill>
                            <a:srgbClr val="FF0000"/>
                          </a:solidFill>
                          <a:latin typeface="宋体" panose="02010600030101010101" pitchFamily="2" charset="-122"/>
                          <a:ea typeface="宋体" panose="02010600030101010101" pitchFamily="2" charset="-122"/>
                        </a:rPr>
                        <a:t>  disperse/dɪˈspɜːs/ v.</a:t>
                      </a:r>
                      <a:r>
                        <a:rPr lang="zh-CN" altLang="en-US" sz="2000" b="1">
                          <a:solidFill>
                            <a:srgbClr val="FF0000"/>
                          </a:solidFill>
                          <a:latin typeface="宋体" panose="02010600030101010101" pitchFamily="2" charset="-122"/>
                          <a:ea typeface="宋体" panose="02010600030101010101" pitchFamily="2" charset="-122"/>
                        </a:rPr>
                        <a:t>分散；传播</a:t>
                      </a:r>
                      <a:r>
                        <a:rPr lang="en-US" altLang="zh-CN" sz="2000" b="1">
                          <a:solidFill>
                            <a:srgbClr val="FF0000"/>
                          </a:solidFill>
                          <a:latin typeface="宋体" panose="02010600030101010101" pitchFamily="2" charset="-122"/>
                          <a:ea typeface="宋体" panose="02010600030101010101" pitchFamily="2" charset="-122"/>
                        </a:rPr>
                        <a:t> </a:t>
                      </a:r>
                      <a:endParaRPr lang="en-US" altLang="zh-CN" sz="2000" b="1">
                        <a:solidFill>
                          <a:srgbClr val="FF0000"/>
                        </a:solidFill>
                        <a:latin typeface="宋体" panose="02010600030101010101" pitchFamily="2" charset="-122"/>
                        <a:ea typeface="宋体" panose="02010600030101010101" pitchFamily="2" charset="-122"/>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211582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sp>
        <p:nvSpPr>
          <p:cNvPr id="3" name="文本框 2"/>
          <p:cNvSpPr txBox="1"/>
          <p:nvPr/>
        </p:nvSpPr>
        <p:spPr>
          <a:xfrm>
            <a:off x="1041273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0"/>
            <a:ext cx="8644890" cy="521970"/>
          </a:xfrm>
          <a:prstGeom prst="rect">
            <a:avLst/>
          </a:prstGeom>
          <a:noFill/>
        </p:spPr>
        <p:txBody>
          <a:bodyPr wrap="none" rtlCol="0" anchor="t">
            <a:spAutoFit/>
          </a:bodyPr>
          <a:p>
            <a:r>
              <a:rPr lang="en-US" sz="2800">
                <a:latin typeface="Calibri" panose="020F0502020204030204" charset="0"/>
                <a:ea typeface="宋体" panose="02010600030101010101" pitchFamily="2" charset="-122"/>
                <a:sym typeface="+mn-ea"/>
              </a:rPr>
              <a:t>5. </a:t>
            </a:r>
            <a:r>
              <a:rPr lang="zh-CN" sz="2800">
                <a:latin typeface="Calibri" panose="020F0502020204030204" charset="0"/>
                <a:ea typeface="宋体" panose="02010600030101010101" pitchFamily="2" charset="-122"/>
                <a:sym typeface="+mn-ea"/>
              </a:rPr>
              <a:t>高考方向和预测——偏好体美，全面考察</a:t>
            </a:r>
            <a:r>
              <a:rPr lang="zh-CN" sz="2800">
                <a:solidFill>
                  <a:srgbClr val="FF0000"/>
                </a:solidFill>
                <a:latin typeface="Calibri" panose="020F0502020204030204" charset="0"/>
                <a:ea typeface="宋体" panose="02010600030101010101" pitchFamily="2" charset="-122"/>
                <a:sym typeface="+mn-ea"/>
              </a:rPr>
              <a:t>德智体美劳</a:t>
            </a:r>
            <a:endParaRPr lang="zh-CN" altLang="en-US"/>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635" y="2801620"/>
          <a:ext cx="12192635" cy="3399790"/>
        </p:xfrm>
        <a:graphic>
          <a:graphicData uri="http://schemas.openxmlformats.org/drawingml/2006/table">
            <a:tbl>
              <a:tblPr firstRow="1" bandRow="1">
                <a:tableStyleId>{5940675A-B579-460E-94D1-54222C63F5DA}</a:tableStyleId>
              </a:tblPr>
              <a:tblGrid>
                <a:gridCol w="1029970"/>
                <a:gridCol w="11162665"/>
              </a:tblGrid>
              <a:tr h="3399790">
                <a:tc>
                  <a:txBody>
                    <a:bodyPr/>
                    <a:p>
                      <a:pPr indent="0">
                        <a:buNone/>
                      </a:pPr>
                      <a:r>
                        <a:rPr lang="en-US" sz="4000" b="0">
                          <a:latin typeface="宋体" panose="02010600030101010101" pitchFamily="2" charset="-122"/>
                          <a:ea typeface="宋体" panose="02010600030101010101" pitchFamily="2" charset="-122"/>
                          <a:cs typeface="宋体" panose="02010600030101010101" pitchFamily="2" charset="-122"/>
                        </a:rPr>
                        <a:t>高考</a:t>
                      </a:r>
                      <a:endParaRPr lang="en-US" sz="4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4000" b="0">
                          <a:latin typeface="宋体" panose="02010600030101010101" pitchFamily="2" charset="-122"/>
                          <a:ea typeface="宋体" panose="02010600030101010101" pitchFamily="2" charset="-122"/>
                          <a:cs typeface="宋体" panose="02010600030101010101" pitchFamily="2" charset="-122"/>
                        </a:rPr>
                        <a:t>预测</a:t>
                      </a:r>
                      <a:endParaRPr lang="en-US" altLang="en-US" sz="4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1. 开展常见的跨文化交际或交流活动（老外）：语言学习，活动展开，人际交往，国际交流，参观访问</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2.</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未来话语，中国梦的话语建构</a:t>
                      </a:r>
                      <a:r>
                        <a:rPr lang="en-US" sz="2400" b="0">
                          <a:latin typeface="宋体" panose="02010600030101010101" pitchFamily="2" charset="-122"/>
                          <a:ea typeface="宋体" panose="02010600030101010101" pitchFamily="2" charset="-122"/>
                          <a:cs typeface="宋体" panose="02010600030101010101" pitchFamily="2" charset="-122"/>
                        </a:rPr>
                        <a:t>：融入</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中华传统文化</a:t>
                      </a:r>
                      <a:r>
                        <a:rPr lang="en-US" sz="2400" b="0">
                          <a:latin typeface="宋体" panose="02010600030101010101" pitchFamily="2" charset="-122"/>
                          <a:ea typeface="宋体" panose="02010600030101010101" pitchFamily="2" charset="-122"/>
                          <a:cs typeface="宋体" panose="02010600030101010101" pitchFamily="2" charset="-122"/>
                        </a:rPr>
                        <a:t>，体现跨文化交际，重视培育学生中国情怀和国际视野，鼓励其“用英语讲好中国故事，传播优秀传统文化。”</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19全国I</a:t>
                      </a:r>
                      <a:r>
                        <a:rPr lang="zh-CN" sz="2400" b="0">
                          <a:solidFill>
                            <a:srgbClr val="FF0000"/>
                          </a:solidFill>
                          <a:ea typeface="宋体" panose="02010600030101010101" pitchFamily="2" charset="-122"/>
                        </a:rPr>
                        <a:t>申请</a:t>
                      </a:r>
                      <a:r>
                        <a:rPr lang="zh-CN" sz="2400" b="0">
                          <a:ea typeface="宋体" panose="02010600030101010101" pitchFamily="2" charset="-122"/>
                        </a:rPr>
                        <a:t>到</a:t>
                      </a:r>
                      <a:r>
                        <a:rPr lang="zh-CN" sz="2400" b="0">
                          <a:solidFill>
                            <a:srgbClr val="00B0F0"/>
                          </a:solidFill>
                          <a:ea typeface="宋体" panose="02010600030101010101" pitchFamily="2" charset="-122"/>
                        </a:rPr>
                        <a:t>伦敦当地美术馆</a:t>
                      </a:r>
                      <a:r>
                        <a:rPr lang="zh-CN" sz="2400" b="0">
                          <a:ea typeface="宋体" panose="02010600030101010101" pitchFamily="2" charset="-122"/>
                        </a:rPr>
                        <a:t>当</a:t>
                      </a:r>
                      <a:r>
                        <a:rPr lang="zh-CN" sz="2400" b="0">
                          <a:solidFill>
                            <a:srgbClr val="FF0000"/>
                          </a:solidFill>
                          <a:ea typeface="宋体" panose="02010600030101010101" pitchFamily="2" charset="-122"/>
                        </a:rPr>
                        <a:t>中国画展</a:t>
                      </a:r>
                      <a:r>
                        <a:rPr lang="zh-CN" sz="2400" b="0">
                          <a:ea typeface="宋体" panose="02010600030101010101" pitchFamily="2" charset="-122"/>
                        </a:rPr>
                        <a:t>志愿者</a:t>
                      </a:r>
                      <a:endParaRPr lang="zh-CN" sz="2400" b="0">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18全国I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新西兰朋友</a:t>
                      </a:r>
                      <a:r>
                        <a:rPr lang="zh-CN" sz="2400" b="0">
                          <a:ea typeface="宋体" panose="02010600030101010101" pitchFamily="2" charset="-122"/>
                        </a:rPr>
                        <a:t>在</a:t>
                      </a:r>
                      <a:r>
                        <a:rPr lang="zh-CN" sz="2400" b="0">
                          <a:solidFill>
                            <a:srgbClr val="FF0000"/>
                          </a:solidFill>
                          <a:ea typeface="宋体" panose="02010600030101010101" pitchFamily="2" charset="-122"/>
                        </a:rPr>
                        <a:t>中国家庭做客的基本习俗</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英国朋友</a:t>
                      </a:r>
                      <a:r>
                        <a:rPr lang="zh-CN" sz="2400" b="0">
                          <a:ea typeface="宋体" panose="02010600030101010101" pitchFamily="2" charset="-122"/>
                        </a:rPr>
                        <a:t>下次</a:t>
                      </a:r>
                      <a:r>
                        <a:rPr lang="zh-CN" sz="2400" b="0">
                          <a:solidFill>
                            <a:srgbClr val="FF0000"/>
                          </a:solidFill>
                          <a:ea typeface="宋体" panose="02010600030101010101" pitchFamily="2" charset="-122"/>
                        </a:rPr>
                        <a:t>学习汉语课（唐诗）计划</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17全国II</a:t>
                      </a:r>
                      <a:r>
                        <a:rPr lang="zh-CN" sz="2400" b="0">
                          <a:solidFill>
                            <a:srgbClr val="FF0000"/>
                          </a:solidFill>
                          <a:ea typeface="宋体" panose="02010600030101010101" pitchFamily="2" charset="-122"/>
                        </a:rPr>
                        <a:t>邀请</a:t>
                      </a:r>
                      <a:r>
                        <a:rPr lang="zh-CN" sz="2400" b="0">
                          <a:solidFill>
                            <a:srgbClr val="00B0F0"/>
                          </a:solidFill>
                          <a:ea typeface="宋体" panose="02010600030101010101" pitchFamily="2" charset="-122"/>
                        </a:rPr>
                        <a:t>外教</a:t>
                      </a:r>
                      <a:r>
                        <a:rPr lang="zh-CN" sz="2400" b="0">
                          <a:ea typeface="宋体" panose="02010600030101010101" pitchFamily="2" charset="-122"/>
                        </a:rPr>
                        <a:t>参加</a:t>
                      </a:r>
                      <a:r>
                        <a:rPr lang="zh-CN" sz="2400" b="0">
                          <a:solidFill>
                            <a:srgbClr val="FF0000"/>
                          </a:solidFill>
                          <a:ea typeface="宋体" panose="02010600030101010101" pitchFamily="2" charset="-122"/>
                        </a:rPr>
                        <a:t>中国剪纸艺术展</a:t>
                      </a:r>
                      <a:endParaRPr lang="zh-CN"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8471535" y="5074285"/>
            <a:ext cx="3250565" cy="953135"/>
          </a:xfrm>
          <a:prstGeom prst="rect">
            <a:avLst/>
          </a:prstGeom>
          <a:noFill/>
          <a:ln w="9525">
            <a:solidFill>
              <a:schemeClr val="bg2">
                <a:lumMod val="90000"/>
              </a:schemeClr>
            </a:solidFill>
          </a:ln>
        </p:spPr>
        <p:txBody>
          <a:bodyPr wrap="square">
            <a:spAutoFit/>
          </a:bodyPr>
          <a:p>
            <a:pPr indent="0"/>
            <a:r>
              <a:rPr lang="zh-CN" sz="2800" b="1">
                <a:latin typeface="Calibri" panose="020F0502020204030204" charset="0"/>
                <a:ea typeface="宋体" panose="02010600030101010101" pitchFamily="2" charset="-122"/>
              </a:rPr>
              <a:t>回避政治敏感话题；</a:t>
            </a:r>
            <a:endParaRPr lang="zh-CN" sz="2800" b="1">
              <a:latin typeface="Calibri" panose="020F0502020204030204" charset="0"/>
              <a:ea typeface="宋体" panose="02010600030101010101" pitchFamily="2" charset="-122"/>
            </a:endParaRPr>
          </a:p>
          <a:p>
            <a:pPr indent="0"/>
            <a:r>
              <a:rPr lang="zh-CN" sz="2800" b="1">
                <a:latin typeface="Calibri" panose="020F0502020204030204" charset="0"/>
                <a:ea typeface="宋体" panose="02010600030101010101" pitchFamily="2" charset="-122"/>
              </a:rPr>
              <a:t>促进中外文化交流</a:t>
            </a:r>
            <a:endParaRPr lang="zh-CN" altLang="en-US" sz="2800" b="1"/>
          </a:p>
        </p:txBody>
      </p:sp>
      <p:sp>
        <p:nvSpPr>
          <p:cNvPr id="13" name="文本框 12"/>
          <p:cNvSpPr txBox="1"/>
          <p:nvPr/>
        </p:nvSpPr>
        <p:spPr>
          <a:xfrm>
            <a:off x="286258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4" name="文本框 13"/>
          <p:cNvSpPr txBox="1"/>
          <p:nvPr/>
        </p:nvSpPr>
        <p:spPr>
          <a:xfrm>
            <a:off x="7332980" y="889635"/>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5" name="文本框 14"/>
          <p:cNvSpPr txBox="1"/>
          <p:nvPr/>
        </p:nvSpPr>
        <p:spPr>
          <a:xfrm>
            <a:off x="1047750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6" name="文本框 15"/>
          <p:cNvSpPr txBox="1"/>
          <p:nvPr/>
        </p:nvSpPr>
        <p:spPr>
          <a:xfrm>
            <a:off x="8644890" y="889000"/>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6" grpId="0" bldLvl="0" animBg="1"/>
      <p:bldP spid="15" grpId="0" bldLvl="0" animBg="1"/>
      <p:bldP spid="1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高考方向和预测——未来话语，中国梦的话语建构</a:t>
            </a:r>
            <a:endParaRPr lang="zh-CN" sz="2800" b="0">
              <a:latin typeface="Calibri" panose="020F0502020204030204" charset="0"/>
              <a:ea typeface="宋体" panose="02010600030101010101" pitchFamily="2" charset="-122"/>
            </a:endParaRPr>
          </a:p>
        </p:txBody>
      </p:sp>
      <p:sp>
        <p:nvSpPr>
          <p:cNvPr id="2" name="文本框 1"/>
          <p:cNvSpPr txBox="1"/>
          <p:nvPr/>
        </p:nvSpPr>
        <p:spPr>
          <a:xfrm>
            <a:off x="0" y="407670"/>
            <a:ext cx="9302115" cy="3169285"/>
          </a:xfrm>
          <a:prstGeom prst="rect">
            <a:avLst/>
          </a:prstGeom>
          <a:noFill/>
          <a:ln w="3492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During your visit, we will do a lot of interesting things together, including </a:t>
            </a:r>
            <a:r>
              <a:rPr lang="en-US" sz="3600" b="0">
                <a:solidFill>
                  <a:srgbClr val="FF0000"/>
                </a:solidFill>
                <a:latin typeface="Calibri" panose="020F0502020204030204" charset="0"/>
                <a:ea typeface="宋体" panose="02010600030101010101" pitchFamily="2" charset="-122"/>
              </a:rPr>
              <a:t>watching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kungfu</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visiting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a tea museum</a:t>
            </a:r>
            <a:r>
              <a:rPr lang="en-US" sz="3600" b="0">
                <a:latin typeface="Calibri" panose="020F0502020204030204" charset="0"/>
                <a:ea typeface="宋体" panose="02010600030101010101" pitchFamily="2" charset="-122"/>
              </a:rPr>
              <a:t>,</a:t>
            </a:r>
            <a:r>
              <a:rPr lang="en-US" sz="3600" b="0">
                <a:solidFill>
                  <a:srgbClr val="FF0000"/>
                </a:solidFill>
                <a:latin typeface="Calibri" panose="020F0502020204030204" charset="0"/>
                <a:ea typeface="宋体" panose="02010600030101010101" pitchFamily="2" charset="-122"/>
              </a:rPr>
              <a:t> learning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ink painting</a:t>
            </a:r>
            <a:r>
              <a:rPr lang="en-US" sz="3600" b="0">
                <a:latin typeface="Calibri" panose="020F0502020204030204" charset="0"/>
                <a:ea typeface="宋体" panose="02010600030101010101" pitchFamily="2" charset="-122"/>
              </a:rPr>
              <a:t>, and </a:t>
            </a:r>
            <a:r>
              <a:rPr lang="en-US" sz="3600" b="0">
                <a:solidFill>
                  <a:srgbClr val="FFC000"/>
                </a:solidFill>
                <a:latin typeface="Calibri" panose="020F0502020204030204" charset="0"/>
                <a:ea typeface="宋体" panose="02010600030101010101" pitchFamily="2" charset="-122"/>
              </a:rPr>
              <a:t>trying different kinds of Chinese food.</a:t>
            </a:r>
            <a:r>
              <a:rPr lang="en-US" sz="3600" b="0">
                <a:latin typeface="Calibri" panose="020F0502020204030204" charset="0"/>
                <a:ea typeface="宋体" panose="02010600030101010101" pitchFamily="2" charset="-122"/>
              </a:rPr>
              <a:t> We will </a:t>
            </a:r>
            <a:r>
              <a:rPr lang="en-US" sz="3600" b="0">
                <a:solidFill>
                  <a:srgbClr val="FFC000"/>
                </a:solidFill>
                <a:latin typeface="Calibri" panose="020F0502020204030204" charset="0"/>
                <a:ea typeface="宋体" panose="02010600030101010101" pitchFamily="2" charset="-122"/>
              </a:rPr>
              <a:t>also take you to an ancient town</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will </a:t>
            </a:r>
            <a:r>
              <a:rPr lang="en-US" sz="3600" b="0">
                <a:solidFill>
                  <a:srgbClr val="FF0000"/>
                </a:solidFill>
                <a:latin typeface="Calibri" panose="020F0502020204030204" charset="0"/>
                <a:ea typeface="宋体" panose="02010600030101010101" pitchFamily="2" charset="-122"/>
              </a:rPr>
              <a:t>learn </a:t>
            </a:r>
            <a:r>
              <a:rPr lang="en-US" sz="3600" b="0">
                <a:solidFill>
                  <a:srgbClr val="FFC000"/>
                </a:solidFill>
                <a:latin typeface="Calibri" panose="020F0502020204030204" charset="0"/>
                <a:ea typeface="宋体" panose="02010600030101010101" pitchFamily="2" charset="-122"/>
              </a:rPr>
              <a:t>about the local culture</a:t>
            </a:r>
            <a:r>
              <a:rPr lang="en-US" sz="3600" b="0">
                <a:latin typeface="Calibri" panose="020F0502020204030204" charset="0"/>
                <a:ea typeface="宋体" panose="02010600030101010101" pitchFamily="2" charset="-122"/>
              </a:rPr>
              <a:t>. Finally we really look forward to interacting with you and wish you have a good time here.(</a:t>
            </a:r>
            <a:r>
              <a:rPr lang="zh-CN" sz="3600" b="0">
                <a:latin typeface="Calibri" panose="020F0502020204030204" charset="0"/>
                <a:ea typeface="宋体" panose="02010600030101010101" pitchFamily="2" charset="-122"/>
              </a:rPr>
              <a:t>考试中心范文）</a:t>
            </a:r>
            <a:endParaRPr lang="zh-CN" altLang="en-US" sz="3600"/>
          </a:p>
        </p:txBody>
      </p:sp>
      <p:sp>
        <p:nvSpPr>
          <p:cNvPr id="3" name="文本框 2"/>
          <p:cNvSpPr txBox="1"/>
          <p:nvPr/>
        </p:nvSpPr>
        <p:spPr>
          <a:xfrm>
            <a:off x="635" y="3688715"/>
            <a:ext cx="9301480" cy="3169285"/>
          </a:xfrm>
          <a:prstGeom prst="rect">
            <a:avLst/>
          </a:prstGeom>
          <a:noFill/>
          <a:ln w="4127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After the welcome meeting, we will show you around the school so that you can be more familiar with it.Then you will </a:t>
            </a:r>
            <a:r>
              <a:rPr lang="en-US" sz="3600" b="0">
                <a:solidFill>
                  <a:srgbClr val="FFC000"/>
                </a:solidFill>
                <a:latin typeface="Calibri" panose="020F0502020204030204" charset="0"/>
                <a:ea typeface="宋体" panose="02010600030101010101" pitchFamily="2" charset="-122"/>
              </a:rPr>
              <a:t>attend a Chinese class</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can</a:t>
            </a:r>
            <a:r>
              <a:rPr lang="en-US" sz="3600" b="0">
                <a:solidFill>
                  <a:srgbClr val="FF0000"/>
                </a:solidFill>
                <a:latin typeface="Calibri" panose="020F0502020204030204" charset="0"/>
                <a:ea typeface="宋体" panose="02010600030101010101" pitchFamily="2" charset="-122"/>
              </a:rPr>
              <a:t> savour </a:t>
            </a:r>
            <a:r>
              <a:rPr lang="en-US" sz="3600" b="0">
                <a:solidFill>
                  <a:srgbClr val="FFC000"/>
                </a:solidFill>
                <a:latin typeface="Calibri" panose="020F0502020204030204" charset="0"/>
                <a:ea typeface="宋体" panose="02010600030101010101" pitchFamily="2" charset="-122"/>
              </a:rPr>
              <a:t>a dip of the</a:t>
            </a:r>
            <a:r>
              <a:rPr lang="en-US" sz="3600" b="0">
                <a:latin typeface="Calibri" panose="020F0502020204030204" charset="0"/>
                <a:ea typeface="宋体" panose="02010600030101010101" pitchFamily="2" charset="-122"/>
              </a:rPr>
              <a:t> </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beauty</a:t>
            </a:r>
            <a:r>
              <a:rPr lang="en-US" sz="3600" b="1">
                <a:gradFill>
                  <a:gsLst>
                    <a:gs pos="0">
                      <a:srgbClr val="7B32B2"/>
                    </a:gs>
                    <a:gs pos="100000">
                      <a:srgbClr val="401A5D"/>
                    </a:gs>
                  </a:gsLst>
                  <a:lin scaled="0"/>
                </a:gradFill>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of Chinese</a:t>
            </a:r>
            <a:r>
              <a:rPr lang="en-US" sz="3600" b="0">
                <a:latin typeface="Calibri" panose="020F0502020204030204" charset="0"/>
                <a:ea typeface="宋体" panose="02010600030101010101" pitchFamily="2" charset="-122"/>
              </a:rPr>
              <a:t>. At noon, you can </a:t>
            </a:r>
            <a:r>
              <a:rPr lang="en-US" sz="3600" b="0">
                <a:solidFill>
                  <a:srgbClr val="FF0000"/>
                </a:solidFill>
                <a:latin typeface="Calibri" panose="020F0502020204030204" charset="0"/>
                <a:ea typeface="宋体" panose="02010600030101010101" pitchFamily="2" charset="-122"/>
              </a:rPr>
              <a:t>enjoy </a:t>
            </a:r>
            <a:r>
              <a:rPr lang="en-US" sz="3600" b="0">
                <a:solidFill>
                  <a:srgbClr val="FFC000"/>
                </a:solidFill>
                <a:latin typeface="Calibri" panose="020F0502020204030204" charset="0"/>
                <a:ea typeface="宋体" panose="02010600030101010101" pitchFamily="2" charset="-122"/>
              </a:rPr>
              <a:t>some traditional Chinese delicacies.</a:t>
            </a:r>
            <a:r>
              <a:rPr lang="en-US" sz="3600" b="0">
                <a:latin typeface="Calibri" panose="020F0502020204030204" charset="0"/>
                <a:ea typeface="宋体" panose="02010600030101010101" pitchFamily="2" charset="-122"/>
              </a:rPr>
              <a:t>The following hours you will </a:t>
            </a:r>
            <a:r>
              <a:rPr lang="en-US" sz="3600" b="0">
                <a:solidFill>
                  <a:srgbClr val="FF0000"/>
                </a:solidFill>
                <a:latin typeface="Calibri" panose="020F0502020204030204" charset="0"/>
                <a:ea typeface="宋体" panose="02010600030101010101" pitchFamily="2" charset="-122"/>
              </a:rPr>
              <a:t>experience</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paper cutting</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exploring</a:t>
            </a:r>
            <a:r>
              <a:rPr lang="en-US" sz="3600" b="0">
                <a:solidFill>
                  <a:srgbClr val="FFC000"/>
                </a:solidFill>
                <a:latin typeface="Calibri" panose="020F0502020204030204" charset="0"/>
                <a:ea typeface="宋体" panose="02010600030101010101" pitchFamily="2" charset="-122"/>
              </a:rPr>
              <a:t> the</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 magic </a:t>
            </a:r>
            <a:r>
              <a:rPr lang="en-US" sz="3600" b="0">
                <a:solidFill>
                  <a:srgbClr val="FFC000"/>
                </a:solidFill>
                <a:latin typeface="Calibri" panose="020F0502020204030204" charset="0"/>
                <a:ea typeface="宋体" panose="02010600030101010101" pitchFamily="2" charset="-122"/>
              </a:rPr>
              <a:t>of Chinese art.</a:t>
            </a:r>
            <a:r>
              <a:rPr lang="en-US" sz="3600" b="0">
                <a:latin typeface="Calibri" panose="020F0502020204030204" charset="0"/>
                <a:ea typeface="宋体" panose="02010600030101010101" pitchFamily="2" charset="-122"/>
              </a:rPr>
              <a:t>(14</a:t>
            </a:r>
            <a:r>
              <a:rPr lang="zh-CN" sz="3600" b="0">
                <a:latin typeface="Calibri" panose="020F0502020204030204" charset="0"/>
                <a:ea typeface="宋体" panose="02010600030101010101" pitchFamily="2" charset="-122"/>
              </a:rPr>
              <a:t>分样卷）</a:t>
            </a:r>
            <a:endParaRPr lang="zh-CN" altLang="en-US" sz="3600"/>
          </a:p>
        </p:txBody>
      </p:sp>
      <p:sp>
        <p:nvSpPr>
          <p:cNvPr id="4" name="文本框 3"/>
          <p:cNvSpPr txBox="1"/>
          <p:nvPr/>
        </p:nvSpPr>
        <p:spPr>
          <a:xfrm>
            <a:off x="9502775" y="582930"/>
            <a:ext cx="2689225" cy="5692775"/>
          </a:xfrm>
          <a:prstGeom prst="rect">
            <a:avLst/>
          </a:prstGeom>
          <a:noFill/>
          <a:ln w="34925">
            <a:solidFill>
              <a:schemeClr val="accent2"/>
            </a:solidFill>
          </a:ln>
        </p:spPr>
        <p:txBody>
          <a:bodyPr wrap="square" rtlCol="0">
            <a:spAutoFit/>
          </a:bodyPr>
          <a:p>
            <a:r>
              <a:rPr lang="zh-CN" altLang="en-US" sz="2800"/>
              <a:t>假如你是李华，下周新西兰学生访问你校，你将作为学生代表</a:t>
            </a:r>
            <a:r>
              <a:rPr lang="zh-CN" altLang="en-US" sz="2800">
                <a:solidFill>
                  <a:srgbClr val="FF0000"/>
                </a:solidFill>
              </a:rPr>
              <a:t>致欢迎词</a:t>
            </a:r>
            <a:r>
              <a:rPr lang="zh-CN" altLang="en-US" sz="2800"/>
              <a:t>。请为此写一篇发言稿，内容包括：</a:t>
            </a:r>
            <a:endParaRPr lang="zh-CN" altLang="en-US" sz="2800"/>
          </a:p>
          <a:p>
            <a:r>
              <a:rPr lang="en-US" altLang="zh-CN" sz="2800"/>
              <a:t>1.</a:t>
            </a:r>
            <a:r>
              <a:rPr lang="zh-CN" altLang="en-US" sz="2800"/>
              <a:t>表示欢迎；</a:t>
            </a:r>
            <a:endParaRPr lang="zh-CN" altLang="en-US" sz="2800"/>
          </a:p>
          <a:p>
            <a:r>
              <a:rPr lang="en-US" altLang="zh-CN" sz="2800"/>
              <a:t>2.</a:t>
            </a:r>
            <a:r>
              <a:rPr lang="zh-CN" altLang="en-US" sz="2800"/>
              <a:t>介绍</a:t>
            </a:r>
            <a:r>
              <a:rPr lang="zh-CN" altLang="en-US" sz="2800">
                <a:solidFill>
                  <a:srgbClr val="FFC000"/>
                </a:solidFill>
              </a:rPr>
              <a:t>活动安排</a:t>
            </a:r>
            <a:r>
              <a:rPr lang="zh-CN" altLang="en-US" sz="2800"/>
              <a:t>；</a:t>
            </a:r>
            <a:r>
              <a:rPr lang="en-US" altLang="zh-CN" sz="2800"/>
              <a:t>3.</a:t>
            </a:r>
            <a:r>
              <a:rPr lang="zh-CN" altLang="en-US" sz="2800"/>
              <a:t>表达祝愿（</a:t>
            </a:r>
            <a:r>
              <a:rPr lang="en-US" altLang="zh-CN" sz="2800"/>
              <a:t>2021</a:t>
            </a:r>
            <a:r>
              <a:rPr lang="zh-CN" altLang="en-US" sz="2800"/>
              <a:t>年</a:t>
            </a:r>
            <a:r>
              <a:rPr lang="en-US" altLang="zh-CN" sz="2800"/>
              <a:t>1</a:t>
            </a:r>
            <a:r>
              <a:rPr lang="zh-CN" altLang="en-US" sz="2800"/>
              <a:t>月浙江高考</a:t>
            </a:r>
            <a:r>
              <a:rPr lang="en-US" altLang="zh-CN" sz="2800"/>
              <a:t>-</a:t>
            </a:r>
            <a:r>
              <a:rPr lang="zh-CN" altLang="en-US" sz="2800"/>
              <a:t>致欢迎词）</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10050780" y="975360"/>
            <a:ext cx="1779270" cy="645160"/>
          </a:xfrm>
          <a:prstGeom prst="rect">
            <a:avLst/>
          </a:prstGeom>
          <a:solidFill>
            <a:schemeClr val="tx2">
              <a:lumMod val="20000"/>
              <a:lumOff val="80000"/>
            </a:schemeClr>
          </a:solidFill>
          <a:ln>
            <a:solidFill>
              <a:schemeClr val="bg2"/>
            </a:solidFill>
          </a:ln>
        </p:spPr>
        <p:txBody>
          <a:bodyPr wrap="square" rtlCol="0">
            <a:spAutoFit/>
          </a:bodyPr>
          <a:p>
            <a:r>
              <a:rPr lang="zh-CN" altLang="en-US" sz="3600" b="1"/>
              <a:t>非书信</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idx="1"/>
          </p:nvPr>
        </p:nvSpPr>
        <p:spPr>
          <a:xfrm>
            <a:off x="7467600" y="3435985"/>
            <a:ext cx="4725035" cy="1922780"/>
          </a:xfrm>
          <a:solidFill>
            <a:schemeClr val="bg2"/>
          </a:solidFill>
          <a:ln w="34925">
            <a:solidFill>
              <a:schemeClr val="accent2"/>
            </a:solidFill>
          </a:ln>
        </p:spPr>
        <p:txBody>
          <a:bodyPr>
            <a:normAutofit fontScale="80000"/>
          </a:bodyPr>
          <a:p>
            <a:pPr marL="0" indent="0" fontAlgn="auto">
              <a:lnSpc>
                <a:spcPts val="2000"/>
              </a:lnSpc>
              <a:spcBef>
                <a:spcPts val="0"/>
              </a:spcBef>
              <a:buNone/>
            </a:pPr>
            <a:endParaRPr lang="zh-CN" altLang="en-US" sz="2665"/>
          </a:p>
          <a:p>
            <a:pPr indent="0" fontAlgn="auto">
              <a:lnSpc>
                <a:spcPts val="2000"/>
              </a:lnSpc>
              <a:spcBef>
                <a:spcPts val="0"/>
              </a:spcBef>
            </a:pPr>
            <a:r>
              <a:rPr lang="zh-CN" altLang="en-US" sz="2665"/>
              <a:t>1.邀请信和告知信备受命题者喜爱</a:t>
            </a:r>
            <a:endParaRPr lang="zh-CN" altLang="en-US" sz="2665"/>
          </a:p>
          <a:p>
            <a:pPr indent="0" fontAlgn="auto">
              <a:lnSpc>
                <a:spcPts val="2000"/>
              </a:lnSpc>
              <a:spcBef>
                <a:spcPts val="0"/>
              </a:spcBef>
            </a:pPr>
            <a:r>
              <a:rPr lang="zh-CN" altLang="en-US" sz="2665"/>
              <a:t>2.五年内未考：建议信；道歉信；祝贺信；通知</a:t>
            </a:r>
            <a:endParaRPr lang="zh-CN" altLang="en-US" sz="2665"/>
          </a:p>
          <a:p>
            <a:pPr indent="0" fontAlgn="auto">
              <a:lnSpc>
                <a:spcPts val="2000"/>
              </a:lnSpc>
              <a:spcBef>
                <a:spcPts val="0"/>
              </a:spcBef>
            </a:pPr>
            <a:r>
              <a:rPr lang="zh-CN" altLang="en-US" sz="2665"/>
              <a:t>发言稿  投诉信？（演讲？欢迎  欢送）</a:t>
            </a:r>
            <a:endParaRPr lang="zh-CN" altLang="en-US" sz="266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animEffect transition="in" filter="wipe(down)">
                                      <p:cBhvr>
                                        <p:cTn id="17" dur="500"/>
                                        <p:tgtEl>
                                          <p:spTgt spid="7">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down)">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down)">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wipe(down)">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animBg="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p:nvPr>
            <p:ph idx="1"/>
          </p:nvPr>
        </p:nvSpPr>
        <p:spPr>
          <a:xfrm>
            <a:off x="0" y="0"/>
            <a:ext cx="11943715" cy="3914140"/>
          </a:xfrm>
        </p:spPr>
        <p:txBody>
          <a:bodyPr>
            <a:normAutofit lnSpcReduction="10000"/>
          </a:bodyPr>
          <a:p>
            <a:pPr marL="0" indent="0">
              <a:buNone/>
            </a:pPr>
            <a:r>
              <a:rPr lang="zh-CN" altLang="en-US"/>
              <a:t>6.应用文考前30天备考策略——熟能生巧，胸有成竹</a:t>
            </a:r>
            <a:endParaRPr lang="zh-CN" altLang="en-US"/>
          </a:p>
          <a:p>
            <a:pPr marL="0" indent="0">
              <a:buNone/>
            </a:pPr>
            <a:r>
              <a:rPr lang="zh-CN" altLang="en-US"/>
              <a:t>典型主题活动时间、地点、主题、内容的重点记忆（10个）</a:t>
            </a:r>
            <a:endParaRPr lang="zh-CN" altLang="en-US"/>
          </a:p>
          <a:p>
            <a:pPr marL="0" indent="0">
              <a:buNone/>
            </a:pPr>
            <a:r>
              <a:rPr lang="zh-CN" altLang="en-US"/>
              <a:t>1）文化交流中</a:t>
            </a:r>
            <a:r>
              <a:rPr lang="zh-CN" altLang="en-US">
                <a:solidFill>
                  <a:srgbClr val="FF0000"/>
                </a:solidFill>
              </a:rPr>
              <a:t>个人特长</a:t>
            </a:r>
            <a:r>
              <a:rPr lang="zh-CN" altLang="en-US"/>
              <a:t>或</a:t>
            </a:r>
            <a:r>
              <a:rPr lang="zh-CN" altLang="en-US">
                <a:solidFill>
                  <a:srgbClr val="FF0000"/>
                </a:solidFill>
              </a:rPr>
              <a:t>志愿者</a:t>
            </a:r>
            <a:r>
              <a:rPr lang="zh-CN" altLang="en-US"/>
              <a:t>的自荐、</a:t>
            </a:r>
            <a:r>
              <a:rPr lang="zh-CN" altLang="en-US">
                <a:solidFill>
                  <a:schemeClr val="accent4"/>
                </a:solidFill>
              </a:rPr>
              <a:t>推荐、招聘</a:t>
            </a:r>
            <a:endParaRPr lang="zh-CN" altLang="en-US">
              <a:solidFill>
                <a:schemeClr val="accent4"/>
              </a:solidFill>
            </a:endParaRPr>
          </a:p>
          <a:p>
            <a:pPr marL="0" indent="0">
              <a:buNone/>
            </a:pPr>
            <a:r>
              <a:rPr lang="zh-CN" altLang="en-US"/>
              <a:t>2）旅行或文体活动求助、</a:t>
            </a:r>
            <a:r>
              <a:rPr lang="zh-CN" altLang="en-US">
                <a:solidFill>
                  <a:schemeClr val="accent4"/>
                </a:solidFill>
              </a:rPr>
              <a:t>建议、致歉</a:t>
            </a:r>
            <a:r>
              <a:rPr lang="zh-CN" altLang="en-US"/>
              <a:t>、感谢</a:t>
            </a:r>
            <a:endParaRPr lang="zh-CN" altLang="en-US"/>
          </a:p>
          <a:p>
            <a:pPr marL="0" indent="0">
              <a:buNone/>
            </a:pPr>
            <a:r>
              <a:rPr lang="zh-CN" altLang="en-US"/>
              <a:t>3）户外活动、</a:t>
            </a:r>
            <a:r>
              <a:rPr lang="zh-CN" altLang="en-US">
                <a:solidFill>
                  <a:srgbClr val="FF0000"/>
                </a:solidFill>
              </a:rPr>
              <a:t>环保</a:t>
            </a:r>
            <a:r>
              <a:rPr lang="zh-CN" altLang="en-US"/>
              <a:t>或</a:t>
            </a:r>
            <a:r>
              <a:rPr lang="zh-CN" altLang="en-US">
                <a:solidFill>
                  <a:srgbClr val="FF0000"/>
                </a:solidFill>
              </a:rPr>
              <a:t>劳动</a:t>
            </a:r>
            <a:r>
              <a:rPr lang="zh-CN" altLang="en-US"/>
              <a:t>报道、邀请</a:t>
            </a:r>
            <a:endParaRPr lang="zh-CN" altLang="en-US"/>
          </a:p>
          <a:p>
            <a:pPr marL="0" indent="0">
              <a:buNone/>
            </a:pPr>
            <a:r>
              <a:rPr lang="zh-CN" altLang="en-US"/>
              <a:t>4）学校（跨文化）文化活动或</a:t>
            </a:r>
            <a:r>
              <a:rPr lang="zh-CN" altLang="en-US">
                <a:solidFill>
                  <a:srgbClr val="FF0000"/>
                </a:solidFill>
              </a:rPr>
              <a:t>志愿者活动</a:t>
            </a:r>
            <a:r>
              <a:rPr lang="zh-CN" altLang="en-US"/>
              <a:t>的邀请、</a:t>
            </a:r>
            <a:r>
              <a:rPr lang="zh-CN" altLang="en-US">
                <a:solidFill>
                  <a:schemeClr val="accent4"/>
                </a:solidFill>
              </a:rPr>
              <a:t>通知</a:t>
            </a:r>
            <a:endParaRPr lang="zh-CN" altLang="en-US">
              <a:solidFill>
                <a:schemeClr val="accent4"/>
              </a:solidFill>
            </a:endParaRPr>
          </a:p>
          <a:p>
            <a:pPr marL="0" indent="0">
              <a:buNone/>
            </a:pPr>
            <a:r>
              <a:rPr lang="zh-CN" altLang="en-US"/>
              <a:t>5）传统文化活动交流中国画展、剪纸、唐诗宋词的告知</a:t>
            </a:r>
            <a:r>
              <a:rPr lang="zh-CN" altLang="en-US">
                <a:solidFill>
                  <a:schemeClr val="accent4"/>
                </a:solidFill>
              </a:rPr>
              <a:t>安排</a:t>
            </a:r>
            <a:r>
              <a:rPr lang="zh-CN" altLang="en-US"/>
              <a:t>......</a:t>
            </a:r>
            <a:endParaRPr lang="zh-CN" altLang="en-US"/>
          </a:p>
        </p:txBody>
      </p:sp>
      <p:graphicFrame>
        <p:nvGraphicFramePr>
          <p:cNvPr id="5" name="表格 4"/>
          <p:cNvGraphicFramePr/>
          <p:nvPr>
            <p:custDataLst>
              <p:tags r:id="rId1"/>
            </p:custDataLst>
          </p:nvPr>
        </p:nvGraphicFramePr>
        <p:xfrm>
          <a:off x="0" y="3306445"/>
          <a:ext cx="11278235" cy="1798955"/>
        </p:xfrm>
        <a:graphic>
          <a:graphicData uri="http://schemas.openxmlformats.org/drawingml/2006/table">
            <a:tbl>
              <a:tblPr firstRow="1" bandRow="1">
                <a:tableStyleId>{5940675A-B579-460E-94D1-54222C63F5DA}</a:tableStyleId>
              </a:tblPr>
              <a:tblGrid>
                <a:gridCol w="11278235"/>
              </a:tblGrid>
              <a:tr h="1798955">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假定你是李华，你的新西兰朋友Leo准备来中国学习，他来信向你咨询有关</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学习汉语的建议</a:t>
                      </a:r>
                      <a:r>
                        <a:rPr lang="en-US" sz="2800" b="0">
                          <a:latin typeface="宋体" panose="02010600030101010101" pitchFamily="2" charset="-122"/>
                          <a:ea typeface="宋体" panose="02010600030101010101" pitchFamily="2" charset="-122"/>
                          <a:cs typeface="宋体" panose="02010600030101010101" pitchFamily="2" charset="-122"/>
                        </a:rPr>
                        <a:t>。请用英语给他写一封回信。内容包括：1.表示欢迎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提出建议</a:t>
                      </a:r>
                      <a:r>
                        <a:rPr lang="en-US" sz="2800" b="0">
                          <a:latin typeface="宋体" panose="02010600030101010101" pitchFamily="2" charset="-122"/>
                          <a:ea typeface="宋体" panose="02010600030101010101" pitchFamily="2" charset="-122"/>
                          <a:cs typeface="宋体" panose="02010600030101010101" pitchFamily="2" charset="-122"/>
                        </a:rPr>
                        <a:t>  3.表达期待(2020学年第二学期五校联考试题  学军中学</a:t>
                      </a:r>
                      <a:r>
                        <a:rPr lang="zh-CN" altLang="en-US" sz="2800" b="0">
                          <a:latin typeface="宋体" panose="02010600030101010101" pitchFamily="2" charset="-122"/>
                          <a:ea typeface="宋体" panose="02010600030101010101" pitchFamily="2" charset="-122"/>
                          <a:cs typeface="宋体" panose="02010600030101010101" pitchFamily="2" charset="-122"/>
                        </a:rPr>
                        <a:t>）</a:t>
                      </a:r>
                      <a:endParaRPr lang="zh-CN"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0" y="5151120"/>
          <a:ext cx="11277600" cy="1706880"/>
        </p:xfrm>
        <a:graphic>
          <a:graphicData uri="http://schemas.openxmlformats.org/drawingml/2006/table">
            <a:tbl>
              <a:tblPr firstRow="1" bandRow="1">
                <a:tableStyleId>{5940675A-B579-460E-94D1-54222C63F5DA}</a:tableStyleId>
              </a:tblPr>
              <a:tblGrid>
                <a:gridCol w="11277600"/>
              </a:tblGrid>
              <a:tr h="1706880">
                <a:tc>
                  <a:txBody>
                    <a:bodyPr/>
                    <a:p>
                      <a:pPr indent="0" algn="just">
                        <a:buNone/>
                      </a:pPr>
                      <a:r>
                        <a:rPr lang="en-US" sz="2800" b="0">
                          <a:latin typeface="宋体" panose="02010600030101010101" pitchFamily="2" charset="-122"/>
                          <a:ea typeface="宋体" panose="02010600030101010101" pitchFamily="2" charset="-122"/>
                          <a:cs typeface="宋体" panose="02010600030101010101" pitchFamily="2" charset="-122"/>
                        </a:rPr>
                        <a:t>假如你是李华，你的英国笔友Tom 准备拍摄一个</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“Hello, China</a:t>
                      </a:r>
                      <a:r>
                        <a:rPr lang="en-US" sz="2800" b="0">
                          <a:solidFill>
                            <a:srgbClr val="FF0000"/>
                          </a:solidFill>
                          <a:latin typeface="Calibri" panose="020F0502020204030204" charset="0"/>
                          <a:cs typeface="Calibri" panose="020F0502020204030204" charset="0"/>
                        </a:rPr>
                        <a:t>”</a:t>
                      </a:r>
                      <a:r>
                        <a:rPr lang="en-US" sz="2800" b="0">
                          <a:latin typeface="宋体" panose="02010600030101010101" pitchFamily="2" charset="-122"/>
                          <a:ea typeface="宋体" panose="02010600030101010101" pitchFamily="2" charset="-122"/>
                          <a:cs typeface="宋体" panose="02010600030101010101" pitchFamily="2" charset="-122"/>
                        </a:rPr>
                        <a:t>的短视频，他写信请你帮忙策划主题，使视频更好地体现中国元素。请你用英文写一封回信，内容包括：1.拍摄主题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推荐原因</a:t>
                      </a:r>
                      <a:r>
                        <a:rPr lang="en-US" sz="2800" b="0">
                          <a:latin typeface="宋体" panose="02010600030101010101" pitchFamily="2" charset="-122"/>
                          <a:ea typeface="宋体" panose="02010600030101010101" pitchFamily="2" charset="-122"/>
                          <a:cs typeface="宋体" panose="02010600030101010101" pitchFamily="2" charset="-122"/>
                        </a:rPr>
                        <a:t>3.表达祝愿（2021年5月嵊州二模）</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263525"/>
            <a:ext cx="10515600" cy="4351338"/>
          </a:xfrm>
        </p:spPr>
        <p:txBody>
          <a:bodyPr>
            <a:noAutofit/>
          </a:bodyPr>
          <a:p>
            <a:pPr marL="0" indent="0">
              <a:buNone/>
            </a:pPr>
            <a:r>
              <a:rPr lang="zh-CN" altLang="en-US" sz="3600"/>
              <a:t>6.应用文考前30天备考策略——熟能生巧，胸有成竹</a:t>
            </a:r>
            <a:endParaRPr lang="zh-CN" altLang="en-US" sz="3600"/>
          </a:p>
          <a:p>
            <a:pPr marL="0" indent="0">
              <a:buNone/>
            </a:pPr>
            <a:r>
              <a:rPr lang="zh-CN" altLang="en-US" sz="3600">
                <a:solidFill>
                  <a:srgbClr val="FF0000"/>
                </a:solidFill>
              </a:rPr>
              <a:t>审题的专项训练</a:t>
            </a:r>
            <a:endParaRPr lang="zh-CN" altLang="en-US" sz="3600">
              <a:solidFill>
                <a:srgbClr val="FF0000"/>
              </a:solidFill>
            </a:endParaRPr>
          </a:p>
          <a:p>
            <a:pPr marL="0" indent="0">
              <a:buNone/>
            </a:pPr>
            <a:r>
              <a:rPr lang="zh-CN" altLang="en-US" sz="3600"/>
              <a:t>1）4个要点（合理拓展，语意连贯，彰显思维）</a:t>
            </a:r>
            <a:endParaRPr lang="zh-CN" altLang="en-US" sz="3600"/>
          </a:p>
          <a:p>
            <a:pPr marL="0" indent="0">
              <a:buNone/>
            </a:pPr>
            <a:r>
              <a:rPr lang="zh-CN" altLang="en-US" sz="3600"/>
              <a:t>2）共情能力，角色代入，内容要点服从于角色</a:t>
            </a:r>
            <a:endParaRPr lang="zh-CN" altLang="en-US" sz="3600"/>
          </a:p>
          <a:p>
            <a:pPr marL="0" indent="0">
              <a:buNone/>
            </a:pPr>
            <a:r>
              <a:rPr lang="zh-CN" altLang="en-US" sz="3600"/>
              <a:t>3）格式不能出错，时间地点的表达</a:t>
            </a:r>
            <a:endParaRPr lang="zh-CN" altLang="en-US" sz="3600"/>
          </a:p>
          <a:p>
            <a:pPr marL="0" indent="0">
              <a:buNone/>
            </a:pPr>
            <a:r>
              <a:rPr lang="zh-CN" altLang="en-US" sz="3600"/>
              <a:t>4）跨文化意识，传播中华文化的能力</a:t>
            </a:r>
            <a:endParaRPr lang="zh-CN" altLang="en-US" sz="3600"/>
          </a:p>
          <a:p>
            <a:pPr marL="0" indent="0">
              <a:buNone/>
            </a:pPr>
            <a:r>
              <a:rPr lang="zh-CN" altLang="en-US" sz="3600"/>
              <a:t>5）体现社会主义核心价值观的新课标”立德树人“的育人目标</a:t>
            </a:r>
            <a:endParaRPr lang="zh-CN" altLang="en-US" sz="3600"/>
          </a:p>
          <a:p>
            <a:pPr marL="0" indent="0">
              <a:buNone/>
            </a:pPr>
            <a:endParaRPr lang="zh-CN" altLang="en-US" sz="3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635"/>
            <a:ext cx="12191365" cy="6857365"/>
          </a:xfrm>
        </p:spPr>
        <p:txBody>
          <a:bodyPr>
            <a:noAutofit/>
          </a:bodyPr>
          <a:p>
            <a:pPr marL="0" indent="0" fontAlgn="auto">
              <a:lnSpc>
                <a:spcPts val="2500"/>
              </a:lnSpc>
              <a:buNone/>
            </a:pPr>
            <a:r>
              <a:rPr lang="zh-CN" altLang="en-US" sz="3100">
                <a:solidFill>
                  <a:schemeClr val="accent4"/>
                </a:solidFill>
                <a:latin typeface="Times New Roman" panose="02020603050405020304" charset="0"/>
                <a:cs typeface="Times New Roman" panose="02020603050405020304" charset="0"/>
              </a:rPr>
              <a:t>6.应用文考前30天备考策略——熟能生巧，胸有成竹</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rgbClr val="FF0000"/>
                </a:solidFill>
                <a:latin typeface="Times New Roman" panose="02020603050405020304" charset="0"/>
                <a:cs typeface="Times New Roman" panose="02020603050405020304" charset="0"/>
              </a:rPr>
              <a:t>称呼语</a:t>
            </a:r>
            <a:r>
              <a:rPr lang="zh-CN" altLang="en-US" sz="3100">
                <a:latin typeface="Times New Roman" panose="02020603050405020304" charset="0"/>
                <a:cs typeface="Times New Roman" panose="02020603050405020304" charset="0"/>
              </a:rPr>
              <a:t>、开头、结尾和落款的套路</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信件邮件：</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熟悉的朋友（Dear+first name)但要注意的是， “Mr/Ms.+名字”是不规范的写法，不应该使用Mr. Jason或 Ms. Sara</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James/Sara,</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第一次发邮件联系对方（最为妥当的方式使用“Dear Mr./Ms. +对方姓氏family name.不知道已婚或者未婚的女士，一律用Ms. 最为稳妥）</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Mr Bennet/Ms white/Miss Ellis,</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不知道对方的姓名（但知道对方的头衔、身份，使用 “Dear +title”来称呼对方，这样也显得非常礼貌）</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Teacher/Editor/Headmaster/Manager,</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至相关人员、敬启者、致有关人士（无法确定对方身份和具体称呼时候才使用）</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Sir or Madam,</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To whom it may concern,</a:t>
            </a:r>
            <a:endParaRPr lang="zh-CN" altLang="en-US" sz="3100">
              <a:solidFill>
                <a:schemeClr val="accent4"/>
              </a:solidFill>
              <a:latin typeface="Times New Roman" panose="02020603050405020304" charset="0"/>
              <a:cs typeface="Times New Roman" panose="020206030504050203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1365" cy="6594475"/>
          </a:xfrm>
        </p:spPr>
        <p:txBody>
          <a:bodyPr>
            <a:noAutofit/>
          </a:bodyPr>
          <a:p>
            <a:pPr marL="0" indent="0" fontAlgn="auto">
              <a:lnSpc>
                <a:spcPts val="2000"/>
              </a:lnSpc>
              <a:buNone/>
            </a:pPr>
            <a:r>
              <a:rPr lang="zh-CN" altLang="en-US" sz="3200">
                <a:latin typeface="Times New Roman" panose="02020603050405020304" charset="0"/>
                <a:cs typeface="Times New Roman" panose="02020603050405020304" charset="0"/>
              </a:rPr>
              <a:t>6.应用文考前30天备考策略——熟能生巧，胸有成竹</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rgbClr val="FF0000"/>
                </a:solidFill>
                <a:latin typeface="Times New Roman" panose="02020603050405020304" charset="0"/>
                <a:cs typeface="Times New Roman" panose="02020603050405020304" charset="0"/>
              </a:rPr>
              <a:t>称呼语</a:t>
            </a:r>
            <a:r>
              <a:rPr lang="zh-CN" altLang="en-US" sz="3200">
                <a:latin typeface="Times New Roman" panose="02020603050405020304" charset="0"/>
                <a:cs typeface="Times New Roman" panose="02020603050405020304" charset="0"/>
              </a:rPr>
              <a:t>、开头、结尾和落款的套路</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chemeClr val="accent1"/>
                </a:solidFill>
                <a:latin typeface="Times New Roman" panose="02020603050405020304" charset="0"/>
                <a:cs typeface="Times New Roman" panose="02020603050405020304" charset="0"/>
              </a:rPr>
              <a:t>致词</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Good evening, dear teachers and fellow students!</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Dear American friends,/Dear fellow students,/Ladies and gentleman.</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招聘信</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Volunteer wanted</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Notice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口头通知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Announcement</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Hello,everybody/everyone./Ladies and gentleman.May I have your attention, please? I have an announcement to make.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海报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English Corner, Learner’s Garden</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486410" y="300355"/>
            <a:ext cx="8305800" cy="583565"/>
          </a:xfrm>
          <a:prstGeom prst="rect">
            <a:avLst/>
          </a:prstGeom>
          <a:noFill/>
        </p:spPr>
        <p:txBody>
          <a:bodyPr wrap="square" rtlCol="0">
            <a:spAutoFit/>
          </a:bodyPr>
          <a:lstStyle/>
          <a:p>
            <a:r>
              <a:rPr lang="en-US" altLang="zh-CN" sz="3200"/>
              <a:t>2. </a:t>
            </a:r>
            <a:r>
              <a:rPr lang="zh-CN" altLang="en-US" sz="3200">
                <a:solidFill>
                  <a:srgbClr val="C00000"/>
                </a:solidFill>
              </a:rPr>
              <a:t>合理拓展</a:t>
            </a:r>
            <a:r>
              <a:rPr lang="zh-CN" altLang="en-US" sz="3200"/>
              <a:t>，语义连贯，彰显思维品质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6"/>
          <p:cNvSpPr txBox="1">
            <a:spLocks noChangeArrowheads="1"/>
          </p:cNvSpPr>
          <p:nvPr/>
        </p:nvSpPr>
        <p:spPr bwMode="auto">
          <a:xfrm>
            <a:off x="296545" y="1033780"/>
            <a:ext cx="11579860" cy="706755"/>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5000"/>
              </a:lnSpc>
              <a:spcBef>
                <a:spcPct val="20000"/>
              </a:spcBef>
              <a:buChar char="•"/>
              <a:defRPr sz="3200">
                <a:solidFill>
                  <a:sysClr val="window" lastClr="FFFFFF"/>
                </a:solidFill>
                <a:latin typeface="Arial" panose="020B0604020202020204" pitchFamily="34" charset="0"/>
                <a:ea typeface="华文隶书" panose="02010800040101010101" charset="-122"/>
              </a:defRPr>
            </a:lvl1pPr>
            <a:lvl2pPr marL="742950" indent="-285750">
              <a:lnSpc>
                <a:spcPct val="125000"/>
              </a:lnSpc>
              <a:spcBef>
                <a:spcPct val="20000"/>
              </a:spcBef>
              <a:buChar char="–"/>
              <a:defRPr sz="2800">
                <a:solidFill>
                  <a:sysClr val="window" lastClr="FFFFFF"/>
                </a:solidFill>
                <a:latin typeface="Arial" panose="020B0604020202020204" pitchFamily="34" charset="0"/>
                <a:ea typeface="华文隶书" panose="02010800040101010101" charset="-122"/>
              </a:defRPr>
            </a:lvl2pPr>
            <a:lvl3pPr marL="1143000" indent="-228600">
              <a:lnSpc>
                <a:spcPct val="125000"/>
              </a:lnSpc>
              <a:spcBef>
                <a:spcPct val="20000"/>
              </a:spcBef>
              <a:buChar char="•"/>
              <a:defRPr sz="2400">
                <a:solidFill>
                  <a:sysClr val="window" lastClr="FFFFFF"/>
                </a:solidFill>
                <a:latin typeface="Arial" panose="020B0604020202020204" pitchFamily="34" charset="0"/>
                <a:ea typeface="华文隶书" panose="02010800040101010101" charset="-122"/>
              </a:defRPr>
            </a:lvl3pPr>
            <a:lvl4pPr marL="16002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4pPr>
            <a:lvl5pPr marL="20574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5pPr>
            <a:lvl6pPr marL="25146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6pPr>
            <a:lvl7pPr marL="29718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7pPr>
            <a:lvl8pPr marL="34290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8pPr>
            <a:lvl9pPr marL="38862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9pPr>
          </a:lstStyle>
          <a:p>
            <a:pPr defTabSz="914400" eaLnBrk="0" fontAlgn="base" hangingPunct="0">
              <a:lnSpc>
                <a:spcPct val="100000"/>
              </a:lnSpc>
              <a:spcBef>
                <a:spcPct val="0"/>
              </a:spcBef>
              <a:spcAft>
                <a:spcPct val="0"/>
              </a:spcAft>
              <a:buFontTx/>
              <a:buNone/>
            </a:pPr>
            <a:r>
              <a:rPr lang="zh-CN" altLang="en-US" sz="2000" b="1" dirty="0">
                <a:solidFill>
                  <a:schemeClr val="tx1"/>
                </a:solidFill>
                <a:latin typeface="华文行楷" panose="02010800040101010101" charset="-122"/>
              </a:rPr>
              <a:t>  </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rPr>
              <a:t>（</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2018年06月</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浙江</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高考</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a:t>
            </a:r>
            <a:r>
              <a:rPr lang="zh-CN" altLang="en-US" sz="2000" b="1" dirty="0">
                <a:solidFill>
                  <a:schemeClr val="tx1"/>
                </a:solidFill>
                <a:latin typeface="华文行楷" panose="02010800040101010101" charset="-122"/>
              </a:rPr>
              <a:t>假如你是李华，你校英语协会招聘志愿者，接待来访的外国中学生。请你写信应聘，内容包括：</a:t>
            </a:r>
            <a:r>
              <a:rPr lang="en-US" altLang="zh-CN" sz="2000" b="1" dirty="0">
                <a:solidFill>
                  <a:schemeClr val="tx1"/>
                </a:solidFill>
                <a:latin typeface="华文行楷" panose="02010800040101010101" charset="-122"/>
              </a:rPr>
              <a:t> 1.</a:t>
            </a:r>
            <a:r>
              <a:rPr lang="zh-CN" altLang="en-US" sz="2000" b="1" dirty="0">
                <a:solidFill>
                  <a:schemeClr val="tx1"/>
                </a:solidFill>
                <a:latin typeface="华文行楷" panose="02010800040101010101" charset="-122"/>
              </a:rPr>
              <a:t>口语能力；</a:t>
            </a:r>
            <a:r>
              <a:rPr lang="en-US" altLang="zh-CN" sz="2000" b="1" dirty="0">
                <a:solidFill>
                  <a:schemeClr val="tx1"/>
                </a:solidFill>
                <a:latin typeface="华文行楷" panose="02010800040101010101" charset="-122"/>
              </a:rPr>
              <a:t>2.</a:t>
            </a:r>
            <a:r>
              <a:rPr lang="zh-CN" altLang="en-US" sz="2000" b="1" dirty="0">
                <a:solidFill>
                  <a:schemeClr val="tx1"/>
                </a:solidFill>
                <a:latin typeface="华文行楷" panose="02010800040101010101" charset="-122"/>
              </a:rPr>
              <a:t>相关经验；</a:t>
            </a:r>
            <a:r>
              <a:rPr lang="en-US" altLang="zh-CN" sz="2000" b="1" dirty="0">
                <a:solidFill>
                  <a:schemeClr val="tx1"/>
                </a:solidFill>
                <a:latin typeface="华文行楷" panose="02010800040101010101" charset="-122"/>
              </a:rPr>
              <a:t>3.</a:t>
            </a:r>
            <a:r>
              <a:rPr lang="zh-CN" altLang="en-US" sz="2000" b="1" dirty="0">
                <a:solidFill>
                  <a:schemeClr val="tx1"/>
                </a:solidFill>
                <a:latin typeface="华文行楷" panose="02010800040101010101" charset="-122"/>
              </a:rPr>
              <a:t>应聘目的。</a:t>
            </a:r>
            <a:endParaRPr lang="zh-CN" altLang="en-US" sz="2000" b="1" dirty="0">
              <a:solidFill>
                <a:schemeClr val="tx1"/>
              </a:solidFill>
              <a:latin typeface="华文行楷" panose="02010800040101010101" charset="-122"/>
            </a:endParaRPr>
          </a:p>
        </p:txBody>
      </p:sp>
      <p:sp>
        <p:nvSpPr>
          <p:cNvPr id="3" name="文本框 2"/>
          <p:cNvSpPr txBox="1"/>
          <p:nvPr/>
        </p:nvSpPr>
        <p:spPr>
          <a:xfrm>
            <a:off x="211455" y="1808480"/>
            <a:ext cx="5597525" cy="4523105"/>
          </a:xfrm>
          <a:prstGeom prst="rect">
            <a:avLst/>
          </a:prstGeom>
          <a:noFill/>
          <a:ln>
            <a:solidFill>
              <a:schemeClr val="tx1">
                <a:lumMod val="65000"/>
                <a:lumOff val="35000"/>
              </a:schemeClr>
            </a:solidFill>
          </a:ln>
        </p:spPr>
        <p:txBody>
          <a:bodyPr wrap="square" rtlCol="0" anchor="t">
            <a:spAutoFit/>
          </a:bodyPr>
          <a:lstStyle/>
          <a:p>
            <a:r>
              <a:rPr lang="zh-CN" altLang="en-US" b="1">
                <a:latin typeface="Times New Roman" panose="02020603050405020304" charset="0"/>
                <a:cs typeface="Times New Roman" panose="02020603050405020304" charset="0"/>
              </a:rPr>
              <a:t>Dear Sir/Madam,</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On hearing that volunteers are  in desperate need for receiving the foreign students, I can't wait to be part of you.</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Equipped with a briliant spoken-English,</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a:t>
            </a:r>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an surely meet with the request</a:t>
            </a:r>
            <a:r>
              <a:rPr lang="en-US" altLang="zh-CN" b="1">
                <a:latin typeface="Times New Roman" panose="02020603050405020304" charset="0"/>
                <a:cs typeface="Times New Roman" panose="02020603050405020304" charset="0"/>
              </a:rPr>
              <a:t>m</a:t>
            </a:r>
            <a:r>
              <a:rPr lang="zh-CN" altLang="en-US" b="1">
                <a:latin typeface="Times New Roman" panose="02020603050405020304" charset="0"/>
                <a:cs typeface="Times New Roman" panose="02020603050405020304" charset="0"/>
              </a:rPr>
              <a:t>ents.</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Besides,</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my great sense of humor also adds to my strength. Overwhelming with abundant relevant experience, I am bound to be qualified f</a:t>
            </a:r>
            <a:r>
              <a:rPr lang="en-US" altLang="zh-CN" b="1">
                <a:latin typeface="Times New Roman" panose="02020603050405020304" charset="0"/>
                <a:cs typeface="Times New Roman" panose="02020603050405020304" charset="0"/>
              </a:rPr>
              <a:t>o</a:t>
            </a:r>
            <a:r>
              <a:rPr lang="zh-CN" altLang="en-US" b="1">
                <a:latin typeface="Times New Roman" panose="02020603050405020304" charset="0"/>
                <a:cs typeface="Times New Roman" panose="02020603050405020304" charset="0"/>
              </a:rPr>
              <a:t>r the job. Additionally,</a:t>
            </a:r>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ca</a:t>
            </a:r>
            <a:r>
              <a:rPr lang="en-US" altLang="zh-CN" b="1">
                <a:latin typeface="Times New Roman" panose="02020603050405020304" charset="0"/>
                <a:cs typeface="Times New Roman" panose="02020603050405020304" charset="0"/>
              </a:rPr>
              <a:t>n</a:t>
            </a:r>
            <a:r>
              <a:rPr lang="zh-CN" altLang="en-US" b="1">
                <a:latin typeface="Times New Roman" panose="02020603050405020304" charset="0"/>
                <a:cs typeface="Times New Roman" panose="02020603050405020304" charset="0"/>
              </a:rPr>
              <a:t>'t let the golden opportunity to practice my spolken-English slip through my fingers</a:t>
            </a:r>
            <a:r>
              <a:rPr lang="en-US" altLang="zh-CN" b="1">
                <a:latin typeface="Times New Roman" panose="02020603050405020304" charset="0"/>
                <a:cs typeface="Times New Roman" panose="02020603050405020304" charset="0"/>
              </a:rPr>
              <a:t>.</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I would appreciate itif you could take my application into favorable consideration.Looking forward to your reply.</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Sincerely yours,</a:t>
            </a:r>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                                                               Li Hua</a:t>
            </a:r>
            <a:endParaRPr lang="zh-CN" altLang="en-US" b="1">
              <a:latin typeface="Times New Roman" panose="02020603050405020304" charset="0"/>
              <a:cs typeface="Times New Roman" panose="02020603050405020304" charset="0"/>
            </a:endParaRPr>
          </a:p>
        </p:txBody>
      </p:sp>
      <p:sp>
        <p:nvSpPr>
          <p:cNvPr id="5" name="椭圆 4"/>
          <p:cNvSpPr/>
          <p:nvPr/>
        </p:nvSpPr>
        <p:spPr>
          <a:xfrm>
            <a:off x="1647825" y="3180080"/>
            <a:ext cx="1417955" cy="276225"/>
          </a:xfrm>
          <a:prstGeom prst="ellipse">
            <a:avLst/>
          </a:prstGeom>
          <a:no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7" name="椭圆 6"/>
          <p:cNvSpPr/>
          <p:nvPr/>
        </p:nvSpPr>
        <p:spPr>
          <a:xfrm rot="21360000">
            <a:off x="376555" y="3415030"/>
            <a:ext cx="5047615" cy="360045"/>
          </a:xfrm>
          <a:prstGeom prst="ellipse">
            <a:avLst/>
          </a:prstGeom>
          <a:noFill/>
          <a:ln w="25400" cap="flat" cmpd="sng" algn="ctr">
            <a:solidFill>
              <a:srgbClr val="0070C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9" name="椭圆 8"/>
          <p:cNvSpPr/>
          <p:nvPr/>
        </p:nvSpPr>
        <p:spPr>
          <a:xfrm rot="21360000">
            <a:off x="483870" y="4128135"/>
            <a:ext cx="5047615" cy="712470"/>
          </a:xfrm>
          <a:prstGeom prst="ellipse">
            <a:avLst/>
          </a:prstGeom>
          <a:noFill/>
          <a:ln w="25400" cap="flat" cmpd="sng" algn="ctr">
            <a:solidFill>
              <a:srgbClr val="FF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ea"/>
            </a:endParaRPr>
          </a:p>
        </p:txBody>
      </p:sp>
      <p:sp>
        <p:nvSpPr>
          <p:cNvPr id="11" name="文本框 10"/>
          <p:cNvSpPr txBox="1"/>
          <p:nvPr/>
        </p:nvSpPr>
        <p:spPr>
          <a:xfrm flipH="1">
            <a:off x="5894070" y="3217545"/>
            <a:ext cx="593217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3. </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要点不明</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 </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既不是</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“相关经验”</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，又不是</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“应聘目的”</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。尽管语言能力还好，应在</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3</a:t>
            </a:r>
            <a:r>
              <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档区间。</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endParaRPr>
          </a:p>
        </p:txBody>
      </p:sp>
      <p:sp>
        <p:nvSpPr>
          <p:cNvPr id="10" name="文本框 9"/>
          <p:cNvSpPr txBox="1"/>
          <p:nvPr/>
        </p:nvSpPr>
        <p:spPr>
          <a:xfrm>
            <a:off x="5894070" y="2771140"/>
            <a:ext cx="378206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2.</a:t>
            </a:r>
            <a:r>
              <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不是</a:t>
            </a:r>
            <a:r>
              <a:rPr kumimoji="0" lang="en-US" altLang="zh-CN"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“口语能力”</a:t>
            </a:r>
            <a:r>
              <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rPr>
              <a:t>，属于无效信息</a:t>
            </a:r>
            <a:endParaRPr kumimoji="0" lang="zh-CN" altLang="en-US" sz="18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endParaRPr>
          </a:p>
        </p:txBody>
      </p:sp>
      <p:sp>
        <p:nvSpPr>
          <p:cNvPr id="12" name="文本框 11"/>
          <p:cNvSpPr txBox="1"/>
          <p:nvPr/>
        </p:nvSpPr>
        <p:spPr>
          <a:xfrm>
            <a:off x="5894070" y="2346960"/>
            <a:ext cx="1302385" cy="368300"/>
          </a:xfrm>
          <a:prstGeom prst="rect">
            <a:avLst/>
          </a:prstGeom>
          <a:noFill/>
        </p:spPr>
        <p:txBody>
          <a:bodyPr wrap="square" rtlCol="0">
            <a:spAutoFit/>
          </a:bodyPr>
          <a:lstStyle/>
          <a:p>
            <a:r>
              <a:rPr lang="en-US" altLang="zh-CN" b="1">
                <a:solidFill>
                  <a:srgbClr val="00B050"/>
                </a:solidFill>
              </a:rPr>
              <a:t>1.</a:t>
            </a:r>
            <a:r>
              <a:rPr lang="zh-CN" altLang="en-US" b="1">
                <a:solidFill>
                  <a:srgbClr val="00B050"/>
                </a:solidFill>
              </a:rPr>
              <a:t>拼写错误</a:t>
            </a:r>
            <a:endParaRPr lang="zh-CN" altLang="en-US" b="1">
              <a:solidFill>
                <a:srgbClr val="00B050"/>
              </a:solidFill>
            </a:endParaRPr>
          </a:p>
        </p:txBody>
      </p:sp>
      <p:sp>
        <p:nvSpPr>
          <p:cNvPr id="13" name="Rectangle 3"/>
          <p:cNvSpPr>
            <a:spLocks noChangeArrowheads="1"/>
          </p:cNvSpPr>
          <p:nvPr/>
        </p:nvSpPr>
        <p:spPr bwMode="auto">
          <a:xfrm>
            <a:off x="5894070" y="1892300"/>
            <a:ext cx="6066155" cy="39878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ysClr val="windowText" lastClr="000000"/>
                </a:solidFill>
                <a:latin typeface="Arial" panose="020B0604020202020204" pitchFamily="34" charset="0"/>
              </a:defRPr>
            </a:lvl1pPr>
            <a:lvl2pPr marL="742950" indent="-285750" eaLnBrk="0" hangingPunct="0">
              <a:defRPr>
                <a:solidFill>
                  <a:sysClr val="windowText" lastClr="000000"/>
                </a:solidFill>
                <a:latin typeface="Arial" panose="020B0604020202020204" pitchFamily="34" charset="0"/>
              </a:defRPr>
            </a:lvl2pPr>
            <a:lvl3pPr marL="1143000" indent="-228600" eaLnBrk="0" hangingPunct="0">
              <a:defRPr>
                <a:solidFill>
                  <a:sysClr val="windowText" lastClr="000000"/>
                </a:solidFill>
                <a:latin typeface="Arial" panose="020B0604020202020204" pitchFamily="34" charset="0"/>
              </a:defRPr>
            </a:lvl3pPr>
            <a:lvl4pPr marL="1600200" indent="-228600" eaLnBrk="0" hangingPunct="0">
              <a:defRPr>
                <a:solidFill>
                  <a:sysClr val="windowText" lastClr="000000"/>
                </a:solidFill>
                <a:latin typeface="Arial" panose="020B0604020202020204" pitchFamily="34" charset="0"/>
              </a:defRPr>
            </a:lvl4pPr>
            <a:lvl5pPr marL="2057400" indent="-228600" eaLnBrk="0" hangingPunct="0">
              <a:defRPr>
                <a:solidFill>
                  <a:sysClr val="windowText" lastClr="000000"/>
                </a:solidFill>
                <a:latin typeface="Arial" panose="020B0604020202020204" pitchFamily="34" charset="0"/>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defRPr>
            </a:lvl9pPr>
          </a:lstStyle>
          <a:p>
            <a:pPr eaLnBrk="1" hangingPunct="1"/>
            <a:r>
              <a:rPr lang="zh-CN" altLang="en-US" sz="2000" b="1" dirty="0">
                <a:solidFill>
                  <a:srgbClr val="C00000"/>
                </a:solidFill>
                <a:latin typeface="微软雅黑" panose="020B0503020204020204" charset="-122"/>
              </a:rPr>
              <a:t>请你来评分，这篇习作你打多少分？并找出不足之处。</a:t>
            </a:r>
            <a:endParaRPr lang="zh-CN" altLang="en-US" sz="2000" b="1" dirty="0">
              <a:solidFill>
                <a:srgbClr val="C00000"/>
              </a:solidFill>
              <a:latin typeface="微软雅黑" panose="020B0503020204020204" charset="-122"/>
            </a:endParaRPr>
          </a:p>
        </p:txBody>
      </p:sp>
      <p:sp>
        <p:nvSpPr>
          <p:cNvPr id="14" name="文本框 13"/>
          <p:cNvSpPr txBox="1"/>
          <p:nvPr/>
        </p:nvSpPr>
        <p:spPr>
          <a:xfrm>
            <a:off x="5894070" y="4178300"/>
            <a:ext cx="2814955" cy="460375"/>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a:ea typeface="微软雅黑" panose="020B0503020204020204" charset="-122"/>
                <a:cs typeface="+mn-ea"/>
              </a:rPr>
              <a:t>问题：思维薄弱！</a:t>
            </a:r>
            <a:endParaRPr kumimoji="0" lang="zh-CN" altLang="en-US" sz="2400" b="1" i="0" u="none" strike="noStrike" kern="1200" cap="none" spc="0" normalizeH="0" baseline="0" noProof="0" dirty="0">
              <a:ln>
                <a:noFill/>
              </a:ln>
              <a:solidFill>
                <a:srgbClr val="56DFDF"/>
              </a:solidFill>
              <a:effectLst/>
              <a:uLnTx/>
              <a:uFillTx/>
              <a:latin typeface="Times New Roman" panose="02020603050405020304"/>
              <a:ea typeface="微软雅黑" panose="020B0503020204020204" charset="-122"/>
              <a:cs typeface="+mn-ea"/>
            </a:endParaRPr>
          </a:p>
        </p:txBody>
      </p:sp>
      <p:sp>
        <p:nvSpPr>
          <p:cNvPr id="15" name="文本框 14"/>
          <p:cNvSpPr txBox="1"/>
          <p:nvPr/>
        </p:nvSpPr>
        <p:spPr>
          <a:xfrm>
            <a:off x="9005570" y="3962400"/>
            <a:ext cx="2600960" cy="829945"/>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反思：语言能力</a:t>
            </a: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a:t>
            </a:r>
            <a:endPar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            </a:t>
            </a:r>
            <a:r>
              <a:rPr kumimoji="0" lang="zh-CN" altLang="en-US"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思维品质</a:t>
            </a:r>
            <a:r>
              <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rPr>
              <a:t>?</a:t>
            </a:r>
            <a:endParaRPr kumimoji="0" lang="en-US" altLang="zh-CN" sz="2400" b="1" i="0" u="none" strike="noStrike" kern="1200" cap="none" spc="0" normalizeH="0" baseline="0" noProof="0" dirty="0">
              <a:ln>
                <a:noFill/>
              </a:ln>
              <a:solidFill>
                <a:srgbClr val="002060"/>
              </a:solidFill>
              <a:effectLst/>
              <a:uLnTx/>
              <a:uFillTx/>
              <a:latin typeface="Times New Roman" panose="02020603050405020304"/>
              <a:ea typeface="微软雅黑" panose="020B0503020204020204" charset="-122"/>
              <a:cs typeface="+mn-ea"/>
            </a:endParaRPr>
          </a:p>
        </p:txBody>
      </p:sp>
      <p:sp>
        <p:nvSpPr>
          <p:cNvPr id="16" name="文本框 15"/>
          <p:cNvSpPr txBox="1"/>
          <p:nvPr/>
        </p:nvSpPr>
        <p:spPr>
          <a:xfrm>
            <a:off x="9053195" y="4257040"/>
            <a:ext cx="264160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C59EE2"/>
                </a:solidFill>
                <a:effectLst/>
                <a:uLnTx/>
                <a:uFillTx/>
                <a:latin typeface="Times New Roman" panose="02020603050405020304"/>
                <a:ea typeface="微软雅黑" panose="020B0503020204020204" charset="-122"/>
                <a:sym typeface="微软雅黑" panose="020B0503020204020204" charset="-122"/>
              </a:rPr>
              <a:t>              </a:t>
            </a:r>
            <a:r>
              <a:rPr lang="zh-CN" altLang="en-US" sz="3600" b="1" noProof="0" dirty="0">
                <a:ln>
                  <a:noFill/>
                </a:ln>
                <a:solidFill>
                  <a:srgbClr val="C59EE2"/>
                </a:solidFill>
                <a:effectLst/>
                <a:uLnTx/>
                <a:uFillTx/>
                <a:latin typeface="Times New Roman" panose="02020603050405020304"/>
                <a:ea typeface="微软雅黑" panose="020B0503020204020204" charset="-122"/>
                <a:sym typeface="微软雅黑" panose="020B0503020204020204" charset="-122"/>
              </a:rPr>
              <a:t>✔</a:t>
            </a:r>
            <a:endPar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rPr>
              <a:t>中档作文提分关键</a:t>
            </a:r>
            <a:r>
              <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rPr>
              <a:t>            </a:t>
            </a:r>
            <a:endParaRPr kumimoji="0" lang="zh-CN" altLang="en-US" sz="2800" b="1" i="0" u="none" strike="noStrike" kern="1200" cap="none" spc="0" normalizeH="0" baseline="0" noProof="0" dirty="0">
              <a:ln>
                <a:noFill/>
              </a:ln>
              <a:solidFill>
                <a:srgbClr val="C59EE2"/>
              </a:solidFill>
              <a:effectLst/>
              <a:uLnTx/>
              <a:uFillTx/>
              <a:latin typeface="Times New Roman" panose="02020603050405020304"/>
              <a:ea typeface="微软雅黑" panose="020B0503020204020204" charset="-122"/>
              <a:cs typeface="+mn-ea"/>
            </a:endParaRPr>
          </a:p>
        </p:txBody>
      </p:sp>
      <p:sp>
        <p:nvSpPr>
          <p:cNvPr id="17" name="文本框 16"/>
          <p:cNvSpPr txBox="1"/>
          <p:nvPr/>
        </p:nvSpPr>
        <p:spPr>
          <a:xfrm>
            <a:off x="2808605" y="5405120"/>
            <a:ext cx="9151620" cy="829945"/>
          </a:xfrm>
          <a:prstGeom prst="rect">
            <a:avLst/>
          </a:prstGeom>
          <a:solidFill>
            <a:schemeClr val="bg1">
              <a:lumMod val="85000"/>
            </a:schemeClr>
          </a:solidFill>
          <a:effectLst>
            <a:innerShdw blurRad="63500" dist="50800" dir="13500000">
              <a:prstClr val="black">
                <a:alpha val="50000"/>
              </a:prstClr>
            </a:innerShdw>
          </a:effectLst>
        </p:spPr>
        <p:txBody>
          <a:bodyPr wrap="square" rtlCol="0">
            <a:spAutoFit/>
          </a:bodyPr>
          <a:lstStyle/>
          <a:p>
            <a:r>
              <a:rPr lang="en-US" altLang="zh-CN" sz="2400" b="1">
                <a:solidFill>
                  <a:srgbClr val="FF0000"/>
                </a:solidFill>
              </a:rPr>
              <a:t>Tips: </a:t>
            </a:r>
            <a:r>
              <a:rPr lang="zh-CN" altLang="en-US" sz="2400" b="1">
                <a:solidFill>
                  <a:srgbClr val="FF0000"/>
                </a:solidFill>
              </a:rPr>
              <a:t>细致审题</a:t>
            </a:r>
            <a:r>
              <a:rPr lang="zh-CN" altLang="en-US" sz="2400">
                <a:solidFill>
                  <a:srgbClr val="FF0000"/>
                </a:solidFill>
              </a:rPr>
              <a:t>是思维的切口；写给谁？达到什么目的？</a:t>
            </a:r>
            <a:endParaRPr lang="zh-CN" altLang="en-US" sz="2400">
              <a:solidFill>
                <a:srgbClr val="FF0000"/>
              </a:solidFill>
            </a:endParaRPr>
          </a:p>
          <a:p>
            <a:r>
              <a:rPr lang="en-US" altLang="zh-CN" sz="2400">
                <a:solidFill>
                  <a:srgbClr val="FF0000"/>
                </a:solidFill>
              </a:rPr>
              <a:t>         </a:t>
            </a:r>
            <a:r>
              <a:rPr lang="zh-CN" altLang="en-US" sz="2400">
                <a:solidFill>
                  <a:srgbClr val="002060"/>
                </a:solidFill>
              </a:rPr>
              <a:t>忌：思维混乱、没有焦点、联想过度、语言累赘</a:t>
            </a:r>
            <a:endParaRPr lang="zh-CN" altLang="en-US" sz="2400">
              <a:solidFill>
                <a:srgbClr val="002060"/>
              </a:solidFill>
            </a:endParaRPr>
          </a:p>
        </p:txBody>
      </p:sp>
      <p:grpSp>
        <p:nvGrpSpPr>
          <p:cNvPr id="19" name="组合 18"/>
          <p:cNvGrpSpPr/>
          <p:nvPr/>
        </p:nvGrpSpPr>
        <p:grpSpPr>
          <a:xfrm>
            <a:off x="621163" y="5284046"/>
            <a:ext cx="2261102" cy="1231112"/>
            <a:chOff x="682086" y="3216297"/>
            <a:chExt cx="3735812" cy="2034054"/>
          </a:xfrm>
        </p:grpSpPr>
        <p:sp>
          <p:nvSpPr>
            <p:cNvPr id="75" name="Freeform 5"/>
            <p:cNvSpPr>
              <a:spLocks noEditPoints="1"/>
            </p:cNvSpPr>
            <p:nvPr/>
          </p:nvSpPr>
          <p:spPr bwMode="auto">
            <a:xfrm rot="3554928">
              <a:off x="1532965" y="2365418"/>
              <a:ext cx="2034054" cy="3735812"/>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76" name="Freeform 6"/>
            <p:cNvSpPr>
              <a:spLocks noEditPoints="1"/>
            </p:cNvSpPr>
            <p:nvPr/>
          </p:nvSpPr>
          <p:spPr bwMode="auto">
            <a:xfrm rot="3554928">
              <a:off x="1245206" y="4832645"/>
              <a:ext cx="168665" cy="168665"/>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rot="3554928">
              <a:off x="1284607" y="4873165"/>
              <a:ext cx="85591" cy="75522"/>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rot="3554928">
              <a:off x="2351726" y="4646475"/>
              <a:ext cx="90626" cy="52865"/>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FA8D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circle(in)">
                                      <p:cBhvr>
                                        <p:cTn id="41" dur="2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80">
                                          <p:stCondLst>
                                            <p:cond delay="0"/>
                                          </p:stCondLst>
                                        </p:cTn>
                                        <p:tgtEl>
                                          <p:spTgt spid="15"/>
                                        </p:tgtEl>
                                      </p:cBhvr>
                                    </p:animEffect>
                                    <p:anim calcmode="lin" valueType="num">
                                      <p:cBhvr>
                                        <p:cTn id="4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2" dur="26">
                                          <p:stCondLst>
                                            <p:cond delay="650"/>
                                          </p:stCondLst>
                                        </p:cTn>
                                        <p:tgtEl>
                                          <p:spTgt spid="15"/>
                                        </p:tgtEl>
                                      </p:cBhvr>
                                      <p:to x="100000" y="60000"/>
                                    </p:animScale>
                                    <p:animScale>
                                      <p:cBhvr>
                                        <p:cTn id="53" dur="166" decel="50000">
                                          <p:stCondLst>
                                            <p:cond delay="676"/>
                                          </p:stCondLst>
                                        </p:cTn>
                                        <p:tgtEl>
                                          <p:spTgt spid="15"/>
                                        </p:tgtEl>
                                      </p:cBhvr>
                                      <p:to x="100000" y="100000"/>
                                    </p:animScale>
                                    <p:animScale>
                                      <p:cBhvr>
                                        <p:cTn id="54" dur="26">
                                          <p:stCondLst>
                                            <p:cond delay="1312"/>
                                          </p:stCondLst>
                                        </p:cTn>
                                        <p:tgtEl>
                                          <p:spTgt spid="15"/>
                                        </p:tgtEl>
                                      </p:cBhvr>
                                      <p:to x="100000" y="80000"/>
                                    </p:animScale>
                                    <p:animScale>
                                      <p:cBhvr>
                                        <p:cTn id="55" dur="166" decel="50000">
                                          <p:stCondLst>
                                            <p:cond delay="1338"/>
                                          </p:stCondLst>
                                        </p:cTn>
                                        <p:tgtEl>
                                          <p:spTgt spid="15"/>
                                        </p:tgtEl>
                                      </p:cBhvr>
                                      <p:to x="100000" y="100000"/>
                                    </p:animScale>
                                    <p:animScale>
                                      <p:cBhvr>
                                        <p:cTn id="56" dur="26">
                                          <p:stCondLst>
                                            <p:cond delay="1642"/>
                                          </p:stCondLst>
                                        </p:cTn>
                                        <p:tgtEl>
                                          <p:spTgt spid="15"/>
                                        </p:tgtEl>
                                      </p:cBhvr>
                                      <p:to x="100000" y="90000"/>
                                    </p:animScale>
                                    <p:animScale>
                                      <p:cBhvr>
                                        <p:cTn id="57" dur="166" decel="50000">
                                          <p:stCondLst>
                                            <p:cond delay="1668"/>
                                          </p:stCondLst>
                                        </p:cTn>
                                        <p:tgtEl>
                                          <p:spTgt spid="15"/>
                                        </p:tgtEl>
                                      </p:cBhvr>
                                      <p:to x="100000" y="100000"/>
                                    </p:animScale>
                                    <p:animScale>
                                      <p:cBhvr>
                                        <p:cTn id="58" dur="26">
                                          <p:stCondLst>
                                            <p:cond delay="1808"/>
                                          </p:stCondLst>
                                        </p:cTn>
                                        <p:tgtEl>
                                          <p:spTgt spid="15"/>
                                        </p:tgtEl>
                                      </p:cBhvr>
                                      <p:to x="100000" y="95000"/>
                                    </p:animScale>
                                    <p:animScale>
                                      <p:cBhvr>
                                        <p:cTn id="59" dur="166" decel="50000">
                                          <p:stCondLst>
                                            <p:cond delay="1834"/>
                                          </p:stCondLst>
                                        </p:cTn>
                                        <p:tgtEl>
                                          <p:spTgt spid="15"/>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80">
                                          <p:stCondLst>
                                            <p:cond delay="0"/>
                                          </p:stCondLst>
                                        </p:cTn>
                                        <p:tgtEl>
                                          <p:spTgt spid="16"/>
                                        </p:tgtEl>
                                      </p:cBhvr>
                                    </p:animEffect>
                                    <p:anim calcmode="lin" valueType="num">
                                      <p:cBhvr>
                                        <p:cTn id="65"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0" dur="26">
                                          <p:stCondLst>
                                            <p:cond delay="650"/>
                                          </p:stCondLst>
                                        </p:cTn>
                                        <p:tgtEl>
                                          <p:spTgt spid="16"/>
                                        </p:tgtEl>
                                      </p:cBhvr>
                                      <p:to x="100000" y="60000"/>
                                    </p:animScale>
                                    <p:animScale>
                                      <p:cBhvr>
                                        <p:cTn id="71" dur="166" decel="50000">
                                          <p:stCondLst>
                                            <p:cond delay="676"/>
                                          </p:stCondLst>
                                        </p:cTn>
                                        <p:tgtEl>
                                          <p:spTgt spid="16"/>
                                        </p:tgtEl>
                                      </p:cBhvr>
                                      <p:to x="100000" y="100000"/>
                                    </p:animScale>
                                    <p:animScale>
                                      <p:cBhvr>
                                        <p:cTn id="72" dur="26">
                                          <p:stCondLst>
                                            <p:cond delay="1312"/>
                                          </p:stCondLst>
                                        </p:cTn>
                                        <p:tgtEl>
                                          <p:spTgt spid="16"/>
                                        </p:tgtEl>
                                      </p:cBhvr>
                                      <p:to x="100000" y="80000"/>
                                    </p:animScale>
                                    <p:animScale>
                                      <p:cBhvr>
                                        <p:cTn id="73" dur="166" decel="50000">
                                          <p:stCondLst>
                                            <p:cond delay="1338"/>
                                          </p:stCondLst>
                                        </p:cTn>
                                        <p:tgtEl>
                                          <p:spTgt spid="16"/>
                                        </p:tgtEl>
                                      </p:cBhvr>
                                      <p:to x="100000" y="100000"/>
                                    </p:animScale>
                                    <p:animScale>
                                      <p:cBhvr>
                                        <p:cTn id="74" dur="26">
                                          <p:stCondLst>
                                            <p:cond delay="1642"/>
                                          </p:stCondLst>
                                        </p:cTn>
                                        <p:tgtEl>
                                          <p:spTgt spid="16"/>
                                        </p:tgtEl>
                                      </p:cBhvr>
                                      <p:to x="100000" y="90000"/>
                                    </p:animScale>
                                    <p:animScale>
                                      <p:cBhvr>
                                        <p:cTn id="75" dur="166" decel="50000">
                                          <p:stCondLst>
                                            <p:cond delay="1668"/>
                                          </p:stCondLst>
                                        </p:cTn>
                                        <p:tgtEl>
                                          <p:spTgt spid="16"/>
                                        </p:tgtEl>
                                      </p:cBhvr>
                                      <p:to x="100000" y="100000"/>
                                    </p:animScale>
                                    <p:animScale>
                                      <p:cBhvr>
                                        <p:cTn id="76" dur="26">
                                          <p:stCondLst>
                                            <p:cond delay="1808"/>
                                          </p:stCondLst>
                                        </p:cTn>
                                        <p:tgtEl>
                                          <p:spTgt spid="16"/>
                                        </p:tgtEl>
                                      </p:cBhvr>
                                      <p:to x="100000" y="95000"/>
                                    </p:animScale>
                                    <p:animScale>
                                      <p:cBhvr>
                                        <p:cTn id="77" dur="166" decel="50000">
                                          <p:stCondLst>
                                            <p:cond delay="1834"/>
                                          </p:stCondLst>
                                        </p:cTn>
                                        <p:tgtEl>
                                          <p:spTgt spid="16"/>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p:tgtEl>
                                          <p:spTgt spid="17"/>
                                        </p:tgtEl>
                                        <p:attrNameLst>
                                          <p:attrName>ppt_y</p:attrName>
                                        </p:attrNameLst>
                                      </p:cBhvr>
                                      <p:tavLst>
                                        <p:tav tm="0">
                                          <p:val>
                                            <p:strVal val="#ppt_y+#ppt_h*1.125000"/>
                                          </p:val>
                                        </p:tav>
                                        <p:tav tm="100000">
                                          <p:val>
                                            <p:strVal val="#ppt_y"/>
                                          </p:val>
                                        </p:tav>
                                      </p:tavLst>
                                    </p:anim>
                                    <p:animEffect transition="in" filter="wipe(up)">
                                      <p:cBhvr>
                                        <p:cTn id="83" dur="500"/>
                                        <p:tgtEl>
                                          <p:spTgt spid="17"/>
                                        </p:tgtEl>
                                      </p:cBhvr>
                                    </p:animEffect>
                                  </p:childTnLst>
                                </p:cTn>
                              </p:par>
                              <p:par>
                                <p:cTn id="84" presetID="20" presetClass="entr" presetSubtype="0"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edge">
                                      <p:cBhvr>
                                        <p:cTn id="8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bldLvl="0" animBg="1"/>
      <p:bldP spid="9" grpId="0" bldLvl="0" animBg="1"/>
      <p:bldP spid="11" grpId="0"/>
      <p:bldP spid="10" grpId="0"/>
      <p:bldP spid="12" grpId="0"/>
      <p:bldP spid="12" grpId="1"/>
      <p:bldP spid="14" grpId="0" bldLvl="0" animBg="1"/>
      <p:bldP spid="15" grpId="0" bldLvl="0" animBg="1"/>
      <p:bldP spid="16" grpId="0"/>
      <p:bldP spid="1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228600"/>
            <a:ext cx="12192000" cy="5948680"/>
          </a:xfrm>
        </p:spPr>
        <p:txBody>
          <a:bodyPr>
            <a:normAutofit/>
          </a:bodyPr>
          <a:p>
            <a:pPr marL="0" indent="0" fontAlgn="auto">
              <a:lnSpc>
                <a:spcPts val="2000"/>
              </a:lnSpc>
              <a:buNone/>
            </a:pPr>
            <a:r>
              <a:rPr lang="zh-CN" altLang="en-US" sz="3200">
                <a:latin typeface="Times New Roman" panose="02020603050405020304" charset="0"/>
                <a:cs typeface="Times New Roman" panose="02020603050405020304" charset="0"/>
              </a:rPr>
              <a:t>应用文考前30天备考策略——熟能生巧，胸有成竹</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称呼语、开头、结尾和</a:t>
            </a:r>
            <a:r>
              <a:rPr lang="zh-CN" altLang="en-US" sz="3200">
                <a:gradFill>
                  <a:gsLst>
                    <a:gs pos="0">
                      <a:srgbClr val="FE4444"/>
                    </a:gs>
                    <a:gs pos="100000">
                      <a:srgbClr val="832B2B"/>
                    </a:gs>
                  </a:gsLst>
                  <a:lin scaled="0"/>
                </a:gradFill>
                <a:latin typeface="Times New Roman" panose="02020603050405020304" charset="0"/>
                <a:cs typeface="Times New Roman" panose="02020603050405020304" charset="0"/>
              </a:rPr>
              <a:t>落款</a:t>
            </a:r>
            <a:r>
              <a:rPr lang="zh-CN" altLang="en-US" sz="3200">
                <a:latin typeface="Times New Roman" panose="02020603050405020304" charset="0"/>
                <a:cs typeface="Times New Roman" panose="02020603050405020304" charset="0"/>
              </a:rPr>
              <a:t>的套路</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The Students’ Union</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October 10, 2020</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algn="l" fontAlgn="auto">
              <a:lnSpc>
                <a:spcPts val="2000"/>
              </a:lnSpc>
              <a:buClrTx/>
              <a:buSzTx/>
              <a:buNone/>
            </a:pPr>
            <a:r>
              <a:rPr lang="zh-CN" altLang="en-US" sz="3200">
                <a:solidFill>
                  <a:schemeClr val="accent1"/>
                </a:solidFill>
                <a:latin typeface="Times New Roman" panose="02020603050405020304" charset="0"/>
                <a:cs typeface="Times New Roman" panose="02020603050405020304" charset="0"/>
              </a:rPr>
              <a:t>信件邮件：</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respectfully,                  此致敬礼</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写给长辈上级</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cordially/faithfully/genuinely,  真诚的/热忱的/忠诚的</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写给商务/平辈朋友</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8910" y="0"/>
            <a:ext cx="10243185" cy="521970"/>
          </a:xfrm>
          <a:prstGeom prst="rect">
            <a:avLst/>
          </a:prstGeom>
          <a:noFill/>
          <a:ln w="9525">
            <a:noFill/>
          </a:ln>
        </p:spPr>
        <p:txBody>
          <a:bodyPr wrap="square">
            <a:spAutoFit/>
          </a:bodyPr>
          <a:p>
            <a:pPr indent="0"/>
            <a:r>
              <a:rPr lang="zh-CN" sz="2800" b="1">
                <a:latin typeface="Calibri" panose="020F0502020204030204" charset="0"/>
                <a:ea typeface="宋体" panose="02010600030101010101" pitchFamily="2" charset="-122"/>
              </a:rPr>
              <a:t>八次高考读后续写：</a:t>
            </a:r>
            <a:r>
              <a:rPr lang="zh-CN" sz="2800" b="1">
                <a:solidFill>
                  <a:schemeClr val="accent4"/>
                </a:solidFill>
                <a:latin typeface="Calibri" panose="020F0502020204030204" charset="0"/>
                <a:ea typeface="宋体" panose="02010600030101010101" pitchFamily="2" charset="-122"/>
              </a:rPr>
              <a:t>对比分析</a:t>
            </a:r>
            <a:endParaRPr lang="zh-CN" altLang="en-US" sz="2800" b="1">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168910" y="574675"/>
          <a:ext cx="11854180" cy="6283325"/>
        </p:xfrm>
        <a:graphic>
          <a:graphicData uri="http://schemas.openxmlformats.org/drawingml/2006/table">
            <a:tbl>
              <a:tblPr firstRow="1" bandRow="1">
                <a:tableStyleId>{5940675A-B579-460E-94D1-54222C63F5DA}</a:tableStyleId>
              </a:tblPr>
              <a:tblGrid>
                <a:gridCol w="819785"/>
                <a:gridCol w="1203960"/>
                <a:gridCol w="1428115"/>
                <a:gridCol w="1622425"/>
                <a:gridCol w="1431925"/>
                <a:gridCol w="1391285"/>
                <a:gridCol w="1394460"/>
                <a:gridCol w="1313815"/>
                <a:gridCol w="1248410"/>
              </a:tblGrid>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考试时间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2016.10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2018.06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2021.01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9692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主旨大意</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丛林逃生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狼口脱险</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健忘妈妈旅行记</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父子寻路</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为狗找伴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和北极熊面对面</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度过经济难关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南瓜卡头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31520">
                <a:tc rowSpan="2">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篇章结构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概括-具体</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3657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8">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“冲突-危机-解决模式”是读后续写常见的叙事结构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主题语境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146304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场景特点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丛林、直升机、外套</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夏日下午、自行车、汽车等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开车旅行探亲、沿途风光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农场、河流、兔子、骑马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人与狗的互相陪伴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营地、直升机、相机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经济危机、社区、爆米花</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厨房、相机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情感态度</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友情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人间真情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5029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思维特点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gridSpan="8">
                  <a:txBody>
                    <a:bodyPr/>
                    <a:p>
                      <a:pPr indent="0">
                        <a:buNone/>
                      </a:pPr>
                      <a:r>
                        <a:rPr 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平衡</a:t>
                      </a:r>
                      <a:r>
                        <a:rPr lang="en-US" sz="2400" b="1">
                          <a:solidFill>
                            <a:schemeClr val="accent4"/>
                          </a:solidFill>
                          <a:latin typeface="宋体" panose="02010600030101010101" pitchFamily="2" charset="-122"/>
                          <a:ea typeface="宋体" panose="02010600030101010101" pitchFamily="2" charset="-122"/>
                          <a:cs typeface="宋体" panose="02010600030101010101" pitchFamily="2" charset="-122"/>
                        </a:rPr>
                        <a:t>限定性与开放性、逻辑思维与创造性思维、理顺与顺理的关系</a:t>
                      </a:r>
                      <a:endParaRPr lang="en-US" altLang="en-US" sz="2400" b="1">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6" name="圆角矩形 5"/>
          <p:cNvSpPr/>
          <p:nvPr/>
        </p:nvSpPr>
        <p:spPr>
          <a:xfrm>
            <a:off x="9471025" y="3124835"/>
            <a:ext cx="2552065" cy="780415"/>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9879965" cy="521970"/>
          </a:xfrm>
          <a:prstGeom prst="rect">
            <a:avLst/>
          </a:prstGeom>
          <a:noFill/>
          <a:ln w="9525">
            <a:noFill/>
          </a:ln>
        </p:spPr>
        <p:txBody>
          <a:bodyPr wrap="square">
            <a:spAutoFit/>
          </a:bodyPr>
          <a:p>
            <a:pPr indent="0"/>
            <a:r>
              <a:rPr lang="en-US" sz="2800" b="0">
                <a:solidFill>
                  <a:schemeClr val="accent4"/>
                </a:solidFill>
                <a:latin typeface="Calibri" panose="020F0502020204030204" charset="0"/>
                <a:ea typeface="宋体" panose="02010600030101010101" pitchFamily="2" charset="-122"/>
              </a:rPr>
              <a:t>1. </a:t>
            </a:r>
            <a:r>
              <a:rPr lang="zh-CN" sz="2800" b="0">
                <a:solidFill>
                  <a:schemeClr val="accent4"/>
                </a:solidFill>
                <a:latin typeface="Calibri" panose="020F0502020204030204" charset="0"/>
                <a:ea typeface="宋体" panose="02010600030101010101" pitchFamily="2" charset="-122"/>
              </a:rPr>
              <a:t>构建写作支架</a:t>
            </a:r>
            <a:r>
              <a:rPr lang="en-US" sz="2800" b="0">
                <a:solidFill>
                  <a:schemeClr val="accent4"/>
                </a:solidFill>
                <a:latin typeface="Calibri" panose="020F0502020204030204" charset="0"/>
                <a:ea typeface="宋体" panose="02010600030101010101" pitchFamily="2" charset="-122"/>
              </a:rPr>
              <a:t>- </a:t>
            </a:r>
            <a:r>
              <a:rPr lang="zh-CN" sz="2800" b="0">
                <a:solidFill>
                  <a:schemeClr val="accent4"/>
                </a:solidFill>
                <a:latin typeface="Calibri" panose="020F0502020204030204" charset="0"/>
                <a:ea typeface="宋体" panose="02010600030101010101" pitchFamily="2" charset="-122"/>
              </a:rPr>
              <a:t>“点线面”快速构思法（</a:t>
            </a:r>
            <a:r>
              <a:rPr lang="en-US" sz="2800" b="0">
                <a:solidFill>
                  <a:schemeClr val="accent4"/>
                </a:solidFill>
                <a:latin typeface="Calibri" panose="020F0502020204030204" charset="0"/>
                <a:ea typeface="宋体" panose="02010600030101010101" pitchFamily="2" charset="-122"/>
              </a:rPr>
              <a:t>202007</a:t>
            </a:r>
            <a:r>
              <a:rPr lang="zh-CN" sz="2800" b="0">
                <a:solidFill>
                  <a:schemeClr val="accent4"/>
                </a:solidFill>
                <a:latin typeface="Calibri" panose="020F0502020204030204" charset="0"/>
                <a:ea typeface="宋体" panose="02010600030101010101" pitchFamily="2" charset="-122"/>
              </a:rPr>
              <a:t>高考）</a:t>
            </a:r>
            <a:endParaRPr lang="zh-CN" altLang="en-US" sz="2800" b="0">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949960"/>
          <a:ext cx="12192000" cy="5908675"/>
        </p:xfrm>
        <a:graphic>
          <a:graphicData uri="http://schemas.openxmlformats.org/drawingml/2006/table">
            <a:tbl>
              <a:tblPr firstRow="1" bandRow="1">
                <a:tableStyleId>{5940675A-B579-460E-94D1-54222C63F5DA}</a:tableStyleId>
              </a:tblPr>
              <a:tblGrid>
                <a:gridCol w="601345"/>
                <a:gridCol w="2275840"/>
                <a:gridCol w="5311775"/>
                <a:gridCol w="4003040"/>
              </a:tblGrid>
              <a:tr h="567690">
                <a:tc gridSpan="2">
                  <a:txBody>
                    <a:bodyPr/>
                    <a:p>
                      <a:pPr indent="0">
                        <a:buNone/>
                      </a:pPr>
                      <a:r>
                        <a:rPr lang="en-US" sz="2800" b="0">
                          <a:latin typeface="Calibri" panose="020F0502020204030204" charset="0"/>
                          <a:cs typeface="Calibri" panose="020F0502020204030204" charset="0"/>
                        </a:rPr>
                        <a:t>①</a:t>
                      </a:r>
                      <a:r>
                        <a:rPr lang="zh-CN" sz="2800" b="0">
                          <a:ea typeface="宋体" panose="02010600030101010101" pitchFamily="2" charset="-122"/>
                        </a:rPr>
                        <a:t>时空线（明线）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2800" b="0">
                          <a:latin typeface="Calibri" panose="020F0502020204030204" charset="0"/>
                          <a:cs typeface="Calibri" panose="020F0502020204030204" charset="0"/>
                        </a:rPr>
                        <a:t>②</a:t>
                      </a:r>
                      <a:r>
                        <a:rPr lang="zh-CN" sz="2800" b="0">
                          <a:ea typeface="宋体" panose="02010600030101010101" pitchFamily="2" charset="-122"/>
                        </a:rPr>
                        <a:t>情节线（明线）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③情感线（暗线）</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0010">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时空：fall空间：a research camp</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人物：</a:t>
                      </a:r>
                      <a:r>
                        <a:rPr lang="en-US" sz="2800" b="0" u="sng">
                          <a:latin typeface="宋体" panose="02010600030101010101" pitchFamily="2" charset="-122"/>
                          <a:ea typeface="宋体" panose="02010600030101010101" pitchFamily="2" charset="-122"/>
                          <a:cs typeface="宋体" panose="02010600030101010101" pitchFamily="2" charset="-122"/>
                        </a:rPr>
                        <a:t>Elli</a:t>
                      </a:r>
                      <a:r>
                        <a:rPr lang="en-US" sz="2800" b="0">
                          <a:latin typeface="宋体" panose="02010600030101010101" pitchFamily="2" charset="-122"/>
                          <a:ea typeface="宋体" panose="02010600030101010101" pitchFamily="2" charset="-122"/>
                          <a:cs typeface="宋体" panose="02010600030101010101" pitchFamily="2" charset="-122"/>
                        </a:rPr>
                        <a:t>  I;polar bear事物：</a:t>
                      </a:r>
                      <a:r>
                        <a:rPr lang="en-US" sz="2800" b="0" u="sng">
                          <a:latin typeface="宋体" panose="02010600030101010101" pitchFamily="2" charset="-122"/>
                          <a:ea typeface="宋体" panose="02010600030101010101" pitchFamily="2" charset="-122"/>
                          <a:cs typeface="宋体" panose="02010600030101010101" pitchFamily="2" charset="-122"/>
                        </a:rPr>
                        <a:t>pictures，camera,bread,fence,noises,spray</a:t>
                      </a:r>
                      <a:r>
                        <a:rPr lang="en-US" sz="2800" b="0">
                          <a:latin typeface="宋体" panose="02010600030101010101" pitchFamily="2" charset="-122"/>
                          <a:ea typeface="宋体" panose="02010600030101010101" pitchFamily="2" charset="-122"/>
                          <a:cs typeface="宋体" panose="02010600030101010101" pitchFamily="2" charset="-122"/>
                        </a:rPr>
                        <a:t>动作：</a:t>
                      </a:r>
                      <a:r>
                        <a:rPr lang="en-US" sz="2800" b="0" u="sng">
                          <a:latin typeface="宋体" panose="02010600030101010101" pitchFamily="2" charset="-122"/>
                          <a:ea typeface="宋体" panose="02010600030101010101" pitchFamily="2" charset="-122"/>
                          <a:cs typeface="宋体" panose="02010600030101010101" pitchFamily="2" charset="-122"/>
                        </a:rPr>
                        <a:t>photograph,ran</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情感态度价值观：safe</a:t>
                      </a:r>
                      <a:endParaRPr lang="en-US"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70000">
                <a:tc row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问题链</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第一段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 few minutes later,</a:t>
                      </a:r>
                      <a:r>
                        <a:rPr lang="en-US" sz="2800" b="0" u="sng">
                          <a:latin typeface="宋体" panose="02010600030101010101" pitchFamily="2" charset="-122"/>
                          <a:ea typeface="宋体" panose="02010600030101010101" pitchFamily="2" charset="-122"/>
                          <a:cs typeface="宋体" panose="02010600030101010101" pitchFamily="2" charset="-122"/>
                        </a:rPr>
                        <a:t>the bear </a:t>
                      </a:r>
                      <a:r>
                        <a:rPr lang="en-US" sz="2800" b="0">
                          <a:latin typeface="宋体" panose="02010600030101010101" pitchFamily="2" charset="-122"/>
                          <a:ea typeface="宋体" panose="02010600030101010101" pitchFamily="2" charset="-122"/>
                          <a:cs typeface="宋体" panose="02010600030101010101" pitchFamily="2" charset="-122"/>
                        </a:rPr>
                        <a:t>headed back to our camp.</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How</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feel after being sprayed?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actions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take?</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How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my wife Elli</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and I feel and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danger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had we encountered?</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9525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第二段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At that </a:t>
                      </a:r>
                      <a:r>
                        <a:rPr lang="en-US" sz="2800" b="0" u="sng">
                          <a:latin typeface="宋体" panose="02010600030101010101" pitchFamily="2" charset="-122"/>
                          <a:ea typeface="宋体" panose="02010600030101010101" pitchFamily="2" charset="-122"/>
                          <a:cs typeface="宋体" panose="02010600030101010101" pitchFamily="2" charset="-122"/>
                        </a:rPr>
                        <a:t>very moment</a:t>
                      </a:r>
                      <a:r>
                        <a:rPr lang="en-US" sz="2800" b="0">
                          <a:latin typeface="宋体" panose="02010600030101010101" pitchFamily="2" charset="-122"/>
                          <a:ea typeface="宋体" panose="02010600030101010101" pitchFamily="2" charset="-122"/>
                          <a:cs typeface="宋体" panose="02010600030101010101" pitchFamily="2" charset="-122"/>
                        </a:rPr>
                        <a:t>, the </a:t>
                      </a:r>
                      <a:r>
                        <a:rPr lang="en-US" sz="2800" b="0" u="sng">
                          <a:latin typeface="宋体" panose="02010600030101010101" pitchFamily="2" charset="-122"/>
                          <a:ea typeface="宋体" panose="02010600030101010101" pitchFamily="2" charset="-122"/>
                          <a:cs typeface="宋体" panose="02010600030101010101" pitchFamily="2" charset="-122"/>
                        </a:rPr>
                        <a:t>helicopter</a:t>
                      </a:r>
                      <a:r>
                        <a:rPr lang="en-US" sz="2800" b="0">
                          <a:latin typeface="宋体" panose="02010600030101010101" pitchFamily="2" charset="-122"/>
                          <a:ea typeface="宋体" panose="02010600030101010101" pitchFamily="2" charset="-122"/>
                          <a:cs typeface="宋体" panose="02010600030101010101" pitchFamily="2" charset="-122"/>
                        </a:rPr>
                        <a:t> arrived.</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What responses 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make to the helicopter?</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Where Elli and I rescued?How did we feel then?</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15975">
                <a:tc grid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呼应点</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Taking pictures of polar bear is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amazing</a:t>
                      </a:r>
                      <a:r>
                        <a:rPr lang="en-US" sz="2800" b="0">
                          <a:latin typeface="宋体" panose="02010600030101010101" pitchFamily="2" charset="-122"/>
                          <a:ea typeface="宋体" panose="02010600030101010101" pitchFamily="2" charset="-122"/>
                          <a:cs typeface="宋体" panose="02010600030101010101" pitchFamily="2" charset="-122"/>
                        </a:rPr>
                        <a:t> but also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dangerous.</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5" name="文本框 4"/>
          <p:cNvSpPr txBox="1"/>
          <p:nvPr/>
        </p:nvSpPr>
        <p:spPr>
          <a:xfrm>
            <a:off x="3556000" y="4408805"/>
            <a:ext cx="5080000" cy="414020"/>
          </a:xfrm>
          <a:prstGeom prst="rect">
            <a:avLst/>
          </a:prstGeom>
          <a:noFill/>
          <a:ln w="9525">
            <a:noFill/>
          </a:ln>
        </p:spPr>
        <p:txBody>
          <a:bodyPr>
            <a:spAutoFit/>
          </a:bodyPr>
          <a:p>
            <a:pPr indent="0"/>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cxnSp>
        <p:nvCxnSpPr>
          <p:cNvPr id="6" name="直接箭头连接符 5"/>
          <p:cNvCxnSpPr/>
          <p:nvPr/>
        </p:nvCxnSpPr>
        <p:spPr>
          <a:xfrm flipH="1">
            <a:off x="5372100" y="3108325"/>
            <a:ext cx="1504950" cy="3619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705600" y="3032125"/>
            <a:ext cx="361950" cy="8572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305300" y="3984625"/>
            <a:ext cx="647700" cy="171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353050" y="4403725"/>
            <a:ext cx="4305300" cy="666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7448550" y="4918075"/>
            <a:ext cx="97155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686550" y="4918075"/>
            <a:ext cx="1949450" cy="85725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84902" y="194723"/>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sp>
        <p:nvSpPr>
          <p:cNvPr id="5" name="文本框 4"/>
          <p:cNvSpPr txBox="1"/>
          <p:nvPr/>
        </p:nvSpPr>
        <p:spPr>
          <a:xfrm>
            <a:off x="1094084" y="911254"/>
            <a:ext cx="2593980"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components</a:t>
            </a:r>
            <a:endParaRPr lang="zh-CN" altLang="en-US" sz="2800" dirty="0">
              <a:solidFill>
                <a:schemeClr val="bg1"/>
              </a:solidFill>
              <a:latin typeface="Arial Black" panose="020B0A04020102020204" pitchFamily="34" charset="0"/>
            </a:endParaRPr>
          </a:p>
        </p:txBody>
      </p:sp>
      <p:cxnSp>
        <p:nvCxnSpPr>
          <p:cNvPr id="7" name="直接箭头连接符 6"/>
          <p:cNvCxnSpPr/>
          <p:nvPr/>
        </p:nvCxnSpPr>
        <p:spPr>
          <a:xfrm>
            <a:off x="3822664" y="1172864"/>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60399" y="902609"/>
            <a:ext cx="1659429"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implant</a:t>
            </a:r>
            <a:endParaRPr lang="zh-CN" altLang="en-US" sz="2800" dirty="0">
              <a:solidFill>
                <a:schemeClr val="bg1"/>
              </a:solidFill>
              <a:latin typeface="Arial Black" panose="020B0A04020102020204" pitchFamily="34" charset="0"/>
            </a:endParaRPr>
          </a:p>
        </p:txBody>
      </p:sp>
      <p:cxnSp>
        <p:nvCxnSpPr>
          <p:cNvPr id="9" name="直接箭头连接符 8"/>
          <p:cNvCxnSpPr/>
          <p:nvPr/>
        </p:nvCxnSpPr>
        <p:spPr>
          <a:xfrm>
            <a:off x="6619702" y="1176468"/>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67722" y="885029"/>
            <a:ext cx="2595582"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sp>
        <p:nvSpPr>
          <p:cNvPr id="11" name="文本框 10"/>
          <p:cNvSpPr txBox="1"/>
          <p:nvPr/>
        </p:nvSpPr>
        <p:spPr>
          <a:xfrm>
            <a:off x="0" y="4753576"/>
            <a:ext cx="12192000" cy="707886"/>
          </a:xfrm>
          <a:prstGeom prst="rect">
            <a:avLst/>
          </a:prstGeom>
          <a:solidFill>
            <a:schemeClr val="bg1">
              <a:lumMod val="50000"/>
            </a:schemeClr>
          </a:solidFill>
        </p:spPr>
        <p:txBody>
          <a:bodyPr wrap="square" rtlCol="0">
            <a:spAutoFit/>
          </a:bodyPr>
          <a:lstStyle/>
          <a:p>
            <a:r>
              <a:rPr lang="zh-CN" altLang="en-US" sz="4000" b="1" dirty="0">
                <a:solidFill>
                  <a:schemeClr val="bg1"/>
                </a:solidFill>
              </a:rPr>
              <a:t>                  </a:t>
            </a:r>
            <a:r>
              <a:rPr lang="zh-CN" altLang="en-US" sz="4000" b="1" u="sng" dirty="0">
                <a:solidFill>
                  <a:schemeClr val="bg1"/>
                </a:solidFill>
              </a:rPr>
              <a:t>理顺</a:t>
            </a:r>
            <a:r>
              <a:rPr lang="zh-CN" altLang="en-US" sz="4000" b="1" dirty="0">
                <a:solidFill>
                  <a:schemeClr val="bg1"/>
                </a:solidFill>
              </a:rPr>
              <a:t>叙事元素，</a:t>
            </a:r>
            <a:r>
              <a:rPr lang="zh-CN" altLang="en-US" sz="4000" b="1" u="sng" dirty="0">
                <a:solidFill>
                  <a:schemeClr val="bg1"/>
                </a:solidFill>
              </a:rPr>
              <a:t>顺理</a:t>
            </a:r>
            <a:r>
              <a:rPr lang="zh-CN" altLang="en-US" sz="4000" b="1" dirty="0">
                <a:solidFill>
                  <a:schemeClr val="bg1"/>
                </a:solidFill>
              </a:rPr>
              <a:t>协同成章</a:t>
            </a:r>
            <a:endParaRPr lang="zh-CN" altLang="en-US" sz="4000" b="1" dirty="0">
              <a:solidFill>
                <a:schemeClr val="bg1"/>
              </a:solidFill>
            </a:endParaRPr>
          </a:p>
        </p:txBody>
      </p:sp>
      <p:sp>
        <p:nvSpPr>
          <p:cNvPr id="12" name="右箭头 11"/>
          <p:cNvSpPr/>
          <p:nvPr/>
        </p:nvSpPr>
        <p:spPr>
          <a:xfrm>
            <a:off x="687186" y="1243240"/>
            <a:ext cx="11132902" cy="2439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87185" y="1842390"/>
            <a:ext cx="10537285" cy="461665"/>
          </a:xfrm>
          <a:prstGeom prst="rect">
            <a:avLst/>
          </a:prstGeom>
          <a:solidFill>
            <a:srgbClr val="FF0000"/>
          </a:solidFill>
        </p:spPr>
        <p:txBody>
          <a:bodyPr wrap="square" rtlCol="0">
            <a:spAutoFit/>
          </a:bodyPr>
          <a:lstStyle/>
          <a:p>
            <a:r>
              <a:rPr lang="zh-CN" altLang="en-US" sz="2400" b="1" dirty="0">
                <a:latin typeface="Arial Black" panose="020B0A04020102020204" pitchFamily="34" charset="0"/>
              </a:rPr>
              <a:t>  故事背景 </a:t>
            </a:r>
            <a:r>
              <a:rPr lang="en-US" altLang="zh-CN" sz="2400" dirty="0">
                <a:latin typeface="Arial Black" panose="020B0A04020102020204" pitchFamily="34" charset="0"/>
              </a:rPr>
              <a:t>setting     </a:t>
            </a:r>
            <a:r>
              <a:rPr lang="zh-CN" altLang="en-US" sz="2400" b="1" dirty="0">
                <a:latin typeface="Arial Black" panose="020B0A04020102020204" pitchFamily="34" charset="0"/>
              </a:rPr>
              <a:t>人物性格 </a:t>
            </a:r>
            <a:r>
              <a:rPr lang="en-US" altLang="zh-CN" sz="2400" dirty="0">
                <a:latin typeface="Arial Black" panose="020B0A04020102020204" pitchFamily="34" charset="0"/>
              </a:rPr>
              <a:t>personal character</a:t>
            </a:r>
            <a:endParaRPr lang="zh-CN" altLang="en-US" sz="2400" dirty="0">
              <a:latin typeface="Arial Black" panose="020B0A04020102020204" pitchFamily="34" charset="0"/>
            </a:endParaRPr>
          </a:p>
        </p:txBody>
      </p:sp>
      <p:sp>
        <p:nvSpPr>
          <p:cNvPr id="14" name="文本框 13"/>
          <p:cNvSpPr txBox="1"/>
          <p:nvPr/>
        </p:nvSpPr>
        <p:spPr>
          <a:xfrm>
            <a:off x="687183" y="2276531"/>
            <a:ext cx="10537275" cy="461665"/>
          </a:xfrm>
          <a:prstGeom prst="rect">
            <a:avLst/>
          </a:prstGeom>
          <a:solidFill>
            <a:srgbClr val="92D050"/>
          </a:solidFill>
        </p:spPr>
        <p:txBody>
          <a:bodyPr wrap="square" rtlCol="0">
            <a:spAutoFit/>
          </a:bodyPr>
          <a:lstStyle/>
          <a:p>
            <a:r>
              <a:rPr lang="zh-CN" altLang="en-US" sz="2400" b="1" dirty="0">
                <a:latin typeface="Arial Black" panose="020B0A04020102020204" pitchFamily="34" charset="0"/>
              </a:rPr>
              <a:t>  冲突</a:t>
            </a:r>
            <a:r>
              <a:rPr lang="zh-CN" altLang="en-US" sz="2400" dirty="0">
                <a:latin typeface="Arial Black" panose="020B0A04020102020204" pitchFamily="34" charset="0"/>
              </a:rPr>
              <a:t> </a:t>
            </a:r>
            <a:r>
              <a:rPr lang="en-US" altLang="zh-CN" sz="2400" dirty="0">
                <a:latin typeface="Arial Black" panose="020B0A04020102020204" pitchFamily="34" charset="0"/>
              </a:rPr>
              <a:t>conflict          </a:t>
            </a:r>
            <a:r>
              <a:rPr lang="zh-CN" altLang="en-US" sz="2400" b="1" dirty="0">
                <a:latin typeface="Arial Black" panose="020B0A04020102020204" pitchFamily="34" charset="0"/>
              </a:rPr>
              <a:t>铺垫</a:t>
            </a:r>
            <a:r>
              <a:rPr lang="zh-CN" altLang="en-US" sz="2400" dirty="0">
                <a:latin typeface="Arial Black" panose="020B0A04020102020204" pitchFamily="34" charset="0"/>
              </a:rPr>
              <a:t> </a:t>
            </a:r>
            <a:r>
              <a:rPr lang="en-US" altLang="zh-CN" sz="2400" dirty="0">
                <a:latin typeface="Arial Black" panose="020B0A04020102020204" pitchFamily="34" charset="0"/>
              </a:rPr>
              <a:t>foreshadowing</a:t>
            </a:r>
            <a:endParaRPr lang="zh-CN" altLang="en-US" sz="2400" dirty="0">
              <a:latin typeface="Arial Black" panose="020B0A04020102020204" pitchFamily="34" charset="0"/>
            </a:endParaRPr>
          </a:p>
        </p:txBody>
      </p:sp>
      <p:sp>
        <p:nvSpPr>
          <p:cNvPr id="15" name="文本框 14"/>
          <p:cNvSpPr txBox="1"/>
          <p:nvPr/>
        </p:nvSpPr>
        <p:spPr>
          <a:xfrm>
            <a:off x="599211" y="2639812"/>
            <a:ext cx="7716116" cy="461665"/>
          </a:xfrm>
          <a:prstGeom prst="rect">
            <a:avLst/>
          </a:prstGeom>
          <a:noFill/>
        </p:spPr>
        <p:txBody>
          <a:bodyPr wrap="square" rtlCol="0">
            <a:spAutoFit/>
          </a:bodyPr>
          <a:lstStyle/>
          <a:p>
            <a:r>
              <a:rPr lang="zh-CN" altLang="en-US" sz="2400" b="1" dirty="0">
                <a:latin typeface="Arial Black" panose="020B0A04020102020204" pitchFamily="34" charset="0"/>
              </a:rPr>
              <a:t>   悬念 </a:t>
            </a:r>
            <a:r>
              <a:rPr lang="en-US" altLang="zh-CN" sz="2400" dirty="0">
                <a:latin typeface="Arial Black" panose="020B0A04020102020204" pitchFamily="34" charset="0"/>
              </a:rPr>
              <a:t>suspense       </a:t>
            </a:r>
            <a:r>
              <a:rPr lang="zh-CN" altLang="en-US" sz="2400" b="1" dirty="0">
                <a:latin typeface="Arial Black" panose="020B0A04020102020204" pitchFamily="34" charset="0"/>
              </a:rPr>
              <a:t>首尾呼应 </a:t>
            </a:r>
            <a:r>
              <a:rPr lang="en-US" altLang="zh-CN" sz="2400" dirty="0" err="1">
                <a:latin typeface="Arial Black" panose="020B0A04020102020204" pitchFamily="34" charset="0"/>
              </a:rPr>
              <a:t>inclusio</a:t>
            </a:r>
            <a:endParaRPr lang="zh-CN" altLang="en-US" sz="2400" dirty="0">
              <a:latin typeface="Arial Black" panose="020B0A04020102020204" pitchFamily="34" charset="0"/>
            </a:endParaRPr>
          </a:p>
        </p:txBody>
      </p:sp>
      <p:cxnSp>
        <p:nvCxnSpPr>
          <p:cNvPr id="17" name="直接连接符 16"/>
          <p:cNvCxnSpPr/>
          <p:nvPr/>
        </p:nvCxnSpPr>
        <p:spPr>
          <a:xfrm>
            <a:off x="3822664" y="2738196"/>
            <a:ext cx="0" cy="3335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635480" y="5999213"/>
            <a:ext cx="2374368" cy="523220"/>
          </a:xfrm>
          <a:prstGeom prst="rect">
            <a:avLst/>
          </a:prstGeom>
          <a:solidFill>
            <a:srgbClr val="FF0000"/>
          </a:solidFill>
        </p:spPr>
        <p:txBody>
          <a:bodyPr wrap="none" rtlCol="0">
            <a:spAutoFit/>
          </a:bodyPr>
          <a:lstStyle/>
          <a:p>
            <a:r>
              <a:rPr lang="en-US" altLang="zh-CN" sz="2800" dirty="0">
                <a:solidFill>
                  <a:schemeClr val="bg1"/>
                </a:solidFill>
                <a:latin typeface="Arial Black" panose="020B0A04020102020204" pitchFamily="34" charset="0"/>
              </a:rPr>
              <a:t>component</a:t>
            </a:r>
            <a:endParaRPr lang="zh-CN" altLang="en-US" sz="2800" dirty="0">
              <a:solidFill>
                <a:schemeClr val="bg1"/>
              </a:solidFill>
              <a:latin typeface="Arial Black" panose="020B0A04020102020204" pitchFamily="34" charset="0"/>
            </a:endParaRPr>
          </a:p>
        </p:txBody>
      </p:sp>
      <p:cxnSp>
        <p:nvCxnSpPr>
          <p:cNvPr id="19" name="直接连接符 18"/>
          <p:cNvCxnSpPr/>
          <p:nvPr/>
        </p:nvCxnSpPr>
        <p:spPr>
          <a:xfrm>
            <a:off x="8536029" y="2745581"/>
            <a:ext cx="0" cy="31938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38267" y="2233582"/>
            <a:ext cx="1659429" cy="523220"/>
          </a:xfrm>
          <a:prstGeom prst="rect">
            <a:avLst/>
          </a:prstGeom>
          <a:noFill/>
        </p:spPr>
        <p:txBody>
          <a:bodyPr wrap="none" rtlCol="0">
            <a:spAutoFit/>
          </a:bodyPr>
          <a:lstStyle/>
          <a:p>
            <a:r>
              <a:rPr lang="en-US" altLang="zh-CN" sz="2800" dirty="0">
                <a:latin typeface="Arial Black" panose="020B0A04020102020204" pitchFamily="34" charset="0"/>
              </a:rPr>
              <a:t>implant</a:t>
            </a:r>
            <a:endParaRPr lang="zh-CN" altLang="en-US" sz="2800" dirty="0">
              <a:latin typeface="Arial Black" panose="020B0A04020102020204" pitchFamily="34" charset="0"/>
            </a:endParaRPr>
          </a:p>
        </p:txBody>
      </p:sp>
      <p:sp>
        <p:nvSpPr>
          <p:cNvPr id="21" name="文本框 20"/>
          <p:cNvSpPr txBox="1"/>
          <p:nvPr/>
        </p:nvSpPr>
        <p:spPr>
          <a:xfrm>
            <a:off x="7323249" y="5952408"/>
            <a:ext cx="2595582" cy="523220"/>
          </a:xfrm>
          <a:prstGeom prst="rect">
            <a:avLst/>
          </a:prstGeom>
          <a:solidFill>
            <a:schemeClr val="accent1"/>
          </a:solid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cxnSp>
        <p:nvCxnSpPr>
          <p:cNvPr id="3" name="直接连接符 2"/>
          <p:cNvCxnSpPr/>
          <p:nvPr/>
        </p:nvCxnSpPr>
        <p:spPr>
          <a:xfrm flipV="1">
            <a:off x="327171" y="73195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72401" y="4753576"/>
            <a:ext cx="6094602" cy="707886"/>
          </a:xfrm>
          <a:prstGeom prst="rect">
            <a:avLst/>
          </a:prstGeom>
          <a:noFill/>
        </p:spPr>
        <p:txBody>
          <a:bodyPr wrap="square">
            <a:spAutoFit/>
          </a:bodyPr>
          <a:lstStyle/>
          <a:p>
            <a:r>
              <a:rPr kumimoji="0" lang="zh-CN" altLang="en-US" sz="40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叙事元素</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bldLvl="0" animBg="1"/>
      <p:bldP spid="12" grpId="0" bldLvl="0" animBg="1"/>
      <p:bldP spid="13" grpId="0" bldLvl="0" animBg="1"/>
      <p:bldP spid="14" grpId="0" bldLvl="0" animBg="1"/>
      <p:bldP spid="15" grpId="0"/>
      <p:bldP spid="18" grpId="0" bldLvl="0" animBg="1"/>
      <p:bldP spid="20" grpId="0"/>
      <p:bldP spid="21" grpId="0" bldLvl="0" animBg="1"/>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4814454"/>
        </p:xfrm>
        <a:graphic>
          <a:graphicData uri="http://schemas.openxmlformats.org/drawingml/2006/table">
            <a:tbl>
              <a:tblPr firstRow="1" bandRow="1">
                <a:tableStyleId>{5C22544A-7EE6-4342-B048-85BDC9FD1C3A}</a:tableStyleId>
              </a:tblPr>
              <a:tblGrid>
                <a:gridCol w="3891282"/>
                <a:gridCol w="7559964"/>
              </a:tblGrid>
              <a:tr h="577727">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711200">
                <a:tc>
                  <a:txBody>
                    <a:bodyPr/>
                    <a:lstStyle/>
                    <a:p>
                      <a:endParaRPr lang="zh-CN" altLang="en-US"/>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54364" y="617693"/>
            <a:ext cx="2464136" cy="461665"/>
          </a:xfrm>
          <a:prstGeom prst="rect">
            <a:avLst/>
          </a:prstGeom>
          <a:noFill/>
        </p:spPr>
        <p:txBody>
          <a:bodyPr wrap="none" rtlCol="0">
            <a:spAutoFit/>
          </a:bodyPr>
          <a:lstStyle/>
          <a:p>
            <a:r>
              <a:rPr lang="zh-CN" altLang="en-US" sz="2400" b="1" dirty="0"/>
              <a:t>故事背景 </a:t>
            </a:r>
            <a:r>
              <a:rPr lang="en-US" altLang="zh-CN" sz="2400" b="1" dirty="0"/>
              <a:t>setting</a:t>
            </a:r>
            <a:endParaRPr lang="zh-CN" altLang="en-US" sz="2400" b="1" dirty="0"/>
          </a:p>
        </p:txBody>
      </p:sp>
      <p:sp>
        <p:nvSpPr>
          <p:cNvPr id="5" name="文本框 4"/>
          <p:cNvSpPr txBox="1"/>
          <p:nvPr/>
        </p:nvSpPr>
        <p:spPr>
          <a:xfrm>
            <a:off x="4460471" y="647807"/>
            <a:ext cx="296106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out of town to the university</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6" y="1494324"/>
            <a:ext cx="2760692" cy="830997"/>
          </a:xfrm>
          <a:prstGeom prst="rect">
            <a:avLst/>
          </a:prstGeom>
          <a:noFill/>
        </p:spPr>
        <p:txBody>
          <a:bodyPr wrap="none" rtlCol="0">
            <a:spAutoFit/>
          </a:bodyPr>
          <a:lstStyle/>
          <a:p>
            <a:r>
              <a:rPr lang="zh-CN" altLang="en-US" dirty="0"/>
              <a:t>         </a:t>
            </a:r>
            <a:r>
              <a:rPr lang="zh-CN" altLang="en-US" sz="2400" b="1" dirty="0"/>
              <a:t>人物性格</a:t>
            </a:r>
            <a:endParaRPr lang="en-US" altLang="zh-CN" sz="2400" b="1" dirty="0"/>
          </a:p>
          <a:p>
            <a:r>
              <a:rPr lang="en-US" altLang="zh-CN" sz="2400" b="1" dirty="0"/>
              <a:t>personal character</a:t>
            </a:r>
            <a:endParaRPr lang="zh-CN" altLang="en-US" sz="2400" b="1" dirty="0"/>
          </a:p>
        </p:txBody>
      </p:sp>
      <p:sp>
        <p:nvSpPr>
          <p:cNvPr id="7" name="文本框 6"/>
          <p:cNvSpPr txBox="1"/>
          <p:nvPr/>
        </p:nvSpPr>
        <p:spPr>
          <a:xfrm>
            <a:off x="4433144" y="1212827"/>
            <a:ext cx="7327055" cy="1200329"/>
          </a:xfrm>
          <a:prstGeom prst="rect">
            <a:avLst/>
          </a:prstGeom>
          <a:noFill/>
        </p:spPr>
        <p:txBody>
          <a:bodyPr wrap="square" rtlCol="0">
            <a:spAutoFit/>
          </a:bodyPr>
          <a:lstStyle/>
          <a:p>
            <a:r>
              <a:rPr lang="en-US" altLang="zh-CN" b="1" dirty="0">
                <a:latin typeface="Times New Roman" panose="02020603050405020304" charset="0"/>
                <a:cs typeface="Times New Roman" panose="02020603050405020304" charset="0"/>
              </a:rPr>
              <a:t>He bent down to </a:t>
            </a:r>
            <a:r>
              <a:rPr lang="en-US" altLang="zh-CN" b="1" dirty="0">
                <a:solidFill>
                  <a:srgbClr val="FF0000"/>
                </a:solidFill>
                <a:latin typeface="Times New Roman" panose="02020603050405020304" charset="0"/>
                <a:cs typeface="Times New Roman" panose="02020603050405020304" charset="0"/>
              </a:rPr>
              <a:t>hug his old friend</a:t>
            </a:r>
            <a:r>
              <a:rPr lang="en-US" altLang="zh-CN" b="1" dirty="0">
                <a:latin typeface="Times New Roman" panose="02020603050405020304" charset="0"/>
                <a:cs typeface="Times New Roman" panose="02020603050405020304" charset="0"/>
              </a:rPr>
              <a:t> goodbye. He stood up, </a:t>
            </a:r>
            <a:r>
              <a:rPr lang="en-US" altLang="zh-CN" b="1" dirty="0">
                <a:solidFill>
                  <a:srgbClr val="FF0000"/>
                </a:solidFill>
                <a:latin typeface="Times New Roman" panose="02020603050405020304" charset="0"/>
                <a:cs typeface="Times New Roman" panose="02020603050405020304" charset="0"/>
              </a:rPr>
              <a:t>hugged his parents</a:t>
            </a:r>
            <a:r>
              <a:rPr lang="en-US" altLang="zh-CN" b="1" dirty="0">
                <a:latin typeface="Times New Roman" panose="02020603050405020304" charset="0"/>
                <a:cs typeface="Times New Roman" panose="02020603050405020304" charset="0"/>
              </a:rPr>
              <a:t>, and smiled, </a:t>
            </a:r>
            <a:r>
              <a:rPr lang="en-US" altLang="zh-CN" b="1" dirty="0">
                <a:solidFill>
                  <a:srgbClr val="FF0000"/>
                </a:solidFill>
                <a:latin typeface="Times New Roman" panose="02020603050405020304" charset="0"/>
                <a:cs typeface="Times New Roman" panose="02020603050405020304" charset="0"/>
              </a:rPr>
              <a:t>trying not to let his emotions get the better of him</a:t>
            </a:r>
            <a:r>
              <a:rPr lang="en-US" altLang="zh-CN" b="1" dirty="0">
                <a:latin typeface="Times New Roman" panose="02020603050405020304" charset="0"/>
                <a:cs typeface="Times New Roman" panose="02020603050405020304" charset="0"/>
              </a:rPr>
              <a:t>…The family hugged and  smiled </a:t>
            </a:r>
            <a:r>
              <a:rPr lang="en-US" altLang="zh-CN" b="1" dirty="0">
                <a:solidFill>
                  <a:srgbClr val="FF0000"/>
                </a:solidFill>
                <a:latin typeface="Times New Roman" panose="02020603050405020304" charset="0"/>
                <a:cs typeface="Times New Roman" panose="02020603050405020304" charset="0"/>
              </a:rPr>
              <a:t>through misty eyes</a:t>
            </a:r>
            <a:r>
              <a:rPr lang="en-US" altLang="zh-CN" b="1" dirty="0">
                <a:latin typeface="Times New Roman" panose="02020603050405020304" charset="0"/>
                <a:cs typeface="Times New Roman" panose="02020603050405020304" charset="0"/>
              </a:rPr>
              <a:t> and then laughed.                   (</a:t>
            </a:r>
            <a:r>
              <a:rPr lang="en-US" altLang="zh-CN" b="1" dirty="0">
                <a:solidFill>
                  <a:srgbClr val="FF0000"/>
                </a:solidFill>
                <a:latin typeface="Times New Roman" panose="02020603050405020304" charset="0"/>
                <a:cs typeface="Times New Roman" panose="02020603050405020304" charset="0"/>
              </a:rPr>
              <a:t>It’s a family full of love</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8" name="文本框 7"/>
          <p:cNvSpPr txBox="1"/>
          <p:nvPr/>
        </p:nvSpPr>
        <p:spPr>
          <a:xfrm>
            <a:off x="1329278" y="2712407"/>
            <a:ext cx="1914307" cy="461665"/>
          </a:xfrm>
          <a:prstGeom prst="rect">
            <a:avLst/>
          </a:prstGeom>
          <a:noFill/>
        </p:spPr>
        <p:txBody>
          <a:bodyPr wrap="none" rtlCol="0">
            <a:spAutoFit/>
          </a:bodyPr>
          <a:lstStyle/>
          <a:p>
            <a:r>
              <a:rPr lang="zh-CN" altLang="en-US" sz="2400" b="1" dirty="0"/>
              <a:t>冲突 </a:t>
            </a:r>
            <a:r>
              <a:rPr lang="en-US" altLang="zh-CN" sz="2400" b="1" dirty="0"/>
              <a:t>conflict</a:t>
            </a:r>
            <a:endParaRPr lang="zh-CN" altLang="en-US" sz="2400" b="1" dirty="0"/>
          </a:p>
        </p:txBody>
      </p:sp>
      <p:sp>
        <p:nvSpPr>
          <p:cNvPr id="9" name="文本框 8"/>
          <p:cNvSpPr txBox="1"/>
          <p:nvPr/>
        </p:nvSpPr>
        <p:spPr>
          <a:xfrm>
            <a:off x="4433144" y="2654671"/>
            <a:ext cx="6765635" cy="646331"/>
          </a:xfrm>
          <a:prstGeom prst="rect">
            <a:avLst/>
          </a:prstGeom>
          <a:noFill/>
        </p:spPr>
        <p:txBody>
          <a:bodyPr wrap="none" rtlCol="0">
            <a:spAutoFit/>
          </a:bodyPr>
          <a:lstStyle/>
          <a:p>
            <a:pPr marL="342900" indent="-342900">
              <a:buAutoNum type="arabicParenR"/>
            </a:pPr>
            <a:r>
              <a:rPr lang="en-US" altLang="zh-CN" b="1" dirty="0">
                <a:latin typeface="Times New Roman" panose="02020603050405020304" charset="0"/>
                <a:cs typeface="Times New Roman" panose="02020603050405020304" charset="0"/>
              </a:rPr>
              <a:t>The house seemed quiet as a tomb without the boy living there. </a:t>
            </a:r>
            <a:endParaRPr lang="en-US" altLang="zh-CN" b="1" dirty="0">
              <a:latin typeface="Times New Roman" panose="02020603050405020304" charset="0"/>
              <a:cs typeface="Times New Roman" panose="02020603050405020304" charset="0"/>
            </a:endParaRPr>
          </a:p>
          <a:p>
            <a:pPr marL="342900" indent="-342900">
              <a:buAutoNum type="arabicParenR"/>
            </a:pPr>
            <a:r>
              <a:rPr lang="en-US" altLang="zh-CN" b="1" dirty="0">
                <a:latin typeface="Times New Roman" panose="02020603050405020304" charset="0"/>
                <a:cs typeface="Times New Roman" panose="02020603050405020304" charset="0"/>
              </a:rPr>
              <a:t>The old girl just wasn’t her usual cheerful self.</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1" y="3435474"/>
            <a:ext cx="2973891" cy="461665"/>
          </a:xfrm>
          <a:prstGeom prst="rect">
            <a:avLst/>
          </a:prstGeom>
          <a:noFill/>
        </p:spPr>
        <p:txBody>
          <a:bodyPr wrap="none" rtlCol="0">
            <a:spAutoFit/>
          </a:bodyPr>
          <a:lstStyle/>
          <a:p>
            <a:r>
              <a:rPr lang="zh-CN" altLang="en-US" sz="2400" b="1" dirty="0"/>
              <a:t>铺垫 </a:t>
            </a:r>
            <a:r>
              <a:rPr lang="en-US" altLang="zh-CN" sz="2400" b="1" dirty="0"/>
              <a:t>foreshadowing</a:t>
            </a:r>
            <a:endParaRPr lang="zh-CN" altLang="en-US" sz="2400" b="1" dirty="0"/>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463297"/>
            <a:ext cx="420499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“I’m going to </a:t>
            </a:r>
            <a:r>
              <a:rPr lang="en-US" altLang="zh-CN" b="1" u="sng" dirty="0">
                <a:latin typeface="Times New Roman" panose="02020603050405020304" charset="0"/>
                <a:cs typeface="Times New Roman" panose="02020603050405020304" charset="0"/>
              </a:rPr>
              <a:t>miss </a:t>
            </a:r>
            <a:r>
              <a:rPr lang="en-US" altLang="zh-CN" b="1" u="sng" dirty="0">
                <a:solidFill>
                  <a:srgbClr val="FF0000"/>
                </a:solidFill>
                <a:latin typeface="Times New Roman" panose="02020603050405020304" charset="0"/>
                <a:cs typeface="Times New Roman" panose="02020603050405020304" charset="0"/>
              </a:rPr>
              <a:t>you</a:t>
            </a:r>
            <a:r>
              <a:rPr lang="en-US" altLang="zh-CN" b="1" u="sng" dirty="0">
                <a:latin typeface="Times New Roman" panose="02020603050405020304" charset="0"/>
                <a:cs typeface="Times New Roman" panose="02020603050405020304" charset="0"/>
              </a:rPr>
              <a:t> so much</a:t>
            </a:r>
            <a:r>
              <a:rPr lang="en-US" altLang="zh-CN" b="1" dirty="0">
                <a:latin typeface="Times New Roman" panose="02020603050405020304" charset="0"/>
                <a:cs typeface="Times New Roman" panose="02020603050405020304" charset="0"/>
              </a:rPr>
              <a:t>, Poppy” </a:t>
            </a:r>
            <a:endParaRPr lang="zh-CN" altLang="en-US" b="1" dirty="0">
              <a:latin typeface="Times New Roman" panose="02020603050405020304" charset="0"/>
              <a:cs typeface="Times New Roman" panose="02020603050405020304" charset="0"/>
            </a:endParaRPr>
          </a:p>
        </p:txBody>
      </p:sp>
      <p:sp>
        <p:nvSpPr>
          <p:cNvPr id="13" name="文本框 12"/>
          <p:cNvSpPr txBox="1"/>
          <p:nvPr/>
        </p:nvSpPr>
        <p:spPr>
          <a:xfrm>
            <a:off x="1269326" y="4397334"/>
            <a:ext cx="2156360" cy="461665"/>
          </a:xfrm>
          <a:prstGeom prst="rect">
            <a:avLst/>
          </a:prstGeom>
          <a:noFill/>
        </p:spPr>
        <p:txBody>
          <a:bodyPr wrap="none" rtlCol="0">
            <a:spAutoFit/>
          </a:bodyPr>
          <a:lstStyle/>
          <a:p>
            <a:r>
              <a:rPr lang="zh-CN" altLang="en-US" sz="2400" b="1" dirty="0"/>
              <a:t>悬念 </a:t>
            </a:r>
            <a:r>
              <a:rPr lang="en-US" altLang="zh-CN" sz="2400" b="1" dirty="0"/>
              <a:t>suspense</a:t>
            </a:r>
            <a:endParaRPr lang="zh-CN" altLang="en-US" sz="2400" b="1" dirty="0"/>
          </a:p>
        </p:txBody>
      </p:sp>
      <p:sp>
        <p:nvSpPr>
          <p:cNvPr id="14" name="文本框 13"/>
          <p:cNvSpPr txBox="1"/>
          <p:nvPr/>
        </p:nvSpPr>
        <p:spPr>
          <a:xfrm>
            <a:off x="4460471" y="4501127"/>
            <a:ext cx="4685963"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 have an idea, but it might be a little crazy.”</a:t>
            </a:r>
            <a:endParaRPr lang="zh-CN" altLang="en-US" b="1" dirty="0">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r>
              <a:rPr lang="zh-CN" altLang="en-US" sz="2400" b="1" dirty="0"/>
              <a:t>首尾呼应 </a:t>
            </a:r>
            <a:r>
              <a:rPr lang="en-US" altLang="zh-CN" sz="2400" b="1" dirty="0" err="1"/>
              <a:t>inclusio</a:t>
            </a:r>
            <a:endParaRPr lang="zh-CN" altLang="en-US" sz="2400" b="1" dirty="0"/>
          </a:p>
        </p:txBody>
      </p:sp>
      <p:sp>
        <p:nvSpPr>
          <p:cNvPr id="16" name="文本框 15"/>
          <p:cNvSpPr txBox="1"/>
          <p:nvPr/>
        </p:nvSpPr>
        <p:spPr>
          <a:xfrm>
            <a:off x="4426457" y="5564019"/>
            <a:ext cx="7302320" cy="646331"/>
          </a:xfrm>
          <a:prstGeom prst="rect">
            <a:avLst/>
          </a:prstGeom>
          <a:noFill/>
        </p:spPr>
        <p:txBody>
          <a:bodyPr wrap="none" rtlCol="0">
            <a:spAutoFit/>
          </a:bodyPr>
          <a:lstStyle/>
          <a:p>
            <a:r>
              <a:rPr lang="en-US" altLang="zh-CN" b="1" u="sng" dirty="0">
                <a:latin typeface="Times New Roman" panose="02020603050405020304" charset="0"/>
                <a:cs typeface="Times New Roman" panose="02020603050405020304" charset="0"/>
              </a:rPr>
              <a:t>Her </a:t>
            </a:r>
            <a:r>
              <a:rPr lang="en-US" altLang="zh-CN" b="1" u="sng" dirty="0">
                <a:solidFill>
                  <a:srgbClr val="FF0000"/>
                </a:solidFill>
                <a:latin typeface="Times New Roman" panose="02020603050405020304" charset="0"/>
                <a:cs typeface="Times New Roman" panose="02020603050405020304" charset="0"/>
              </a:rPr>
              <a:t>owners</a:t>
            </a:r>
            <a:r>
              <a:rPr lang="en-US" altLang="zh-CN" b="1" u="sng" dirty="0">
                <a:latin typeface="Times New Roman" panose="02020603050405020304" charset="0"/>
                <a:cs typeface="Times New Roman" panose="02020603050405020304" charset="0"/>
              </a:rPr>
              <a:t> were sad too</a:t>
            </a:r>
            <a:r>
              <a:rPr lang="en-US" altLang="zh-CN" b="1" dirty="0">
                <a:latin typeface="Times New Roman" panose="02020603050405020304" charset="0"/>
                <a:cs typeface="Times New Roman" panose="02020603050405020304" charset="0"/>
              </a:rPr>
              <a:t>, but they knew their son would be back to visit.</a:t>
            </a:r>
            <a:endParaRPr lang="en-US" altLang="zh-CN" b="1" dirty="0">
              <a:latin typeface="Times New Roman" panose="02020603050405020304" charset="0"/>
              <a:cs typeface="Times New Roman" panose="02020603050405020304" charset="0"/>
            </a:endParaRPr>
          </a:p>
          <a:p>
            <a:r>
              <a:rPr lang="en-US" altLang="zh-CN" b="1" u="sng" dirty="0">
                <a:latin typeface="Times New Roman" panose="02020603050405020304" charset="0"/>
                <a:cs typeface="Times New Roman" panose="02020603050405020304" charset="0"/>
              </a:rPr>
              <a:t>Poppy </a:t>
            </a:r>
            <a:r>
              <a:rPr lang="en-US" altLang="zh-CN" b="1" u="sng" dirty="0">
                <a:solidFill>
                  <a:srgbClr val="FF0000"/>
                </a:solidFill>
                <a:latin typeface="Times New Roman" panose="02020603050405020304" charset="0"/>
                <a:cs typeface="Times New Roman" panose="02020603050405020304" charset="0"/>
              </a:rPr>
              <a:t>didn’t</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7" name="右箭头 16"/>
          <p:cNvSpPr/>
          <p:nvPr/>
        </p:nvSpPr>
        <p:spPr>
          <a:xfrm>
            <a:off x="8833094" y="3390658"/>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情节发展方向明确</a:t>
            </a:r>
            <a:endParaRPr lang="zh-CN" altLang="en-US" dirty="0">
              <a:solidFill>
                <a:srgbClr val="FF0000"/>
              </a:solidFill>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主题明确，逻辑严谨</a:t>
            </a:r>
            <a:endParaRPr lang="zh-CN" altLang="en-US" dirty="0">
              <a:solidFill>
                <a:srgbClr val="FF0000"/>
              </a:solidFill>
            </a:endParaRPr>
          </a:p>
        </p:txBody>
      </p:sp>
      <p:sp>
        <p:nvSpPr>
          <p:cNvPr id="20" name="文本框 19"/>
          <p:cNvSpPr txBox="1"/>
          <p:nvPr/>
        </p:nvSpPr>
        <p:spPr>
          <a:xfrm>
            <a:off x="21013" y="17434"/>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5241762"/>
        </p:xfrm>
        <a:graphic>
          <a:graphicData uri="http://schemas.openxmlformats.org/drawingml/2006/table">
            <a:tbl>
              <a:tblPr firstRow="1" bandRow="1">
                <a:tableStyleId>{5C22544A-7EE6-4342-B048-85BDC9FD1C3A}</a:tableStyleId>
              </a:tblPr>
              <a:tblGrid>
                <a:gridCol w="3891282"/>
                <a:gridCol w="7559964"/>
              </a:tblGrid>
              <a:tr h="850249">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865986">
                <a:tc>
                  <a:txBody>
                    <a:bodyPr/>
                    <a:lstStyle/>
                    <a:p>
                      <a:endParaRPr lang="zh-CN" altLang="en-US" dirty="0"/>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66546" y="786988"/>
            <a:ext cx="24641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故事背景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setting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460471" y="647807"/>
            <a:ext cx="735586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one fall; a research camp outside “the polar bear capital of the world”, a </a:t>
            </a:r>
            <a:endParaRPr lang="en-US" altLang="zh-CN" b="1" dirty="0">
              <a:latin typeface="Times New Roman" panose="02020603050405020304" charset="0"/>
              <a:cs typeface="Times New Roman" panose="02020603050405020304" charset="0"/>
            </a:endParaRPr>
          </a:p>
          <a:p>
            <a:r>
              <a:rPr lang="en-US" altLang="zh-CN" b="1" dirty="0">
                <a:latin typeface="Times New Roman" panose="02020603050405020304" charset="0"/>
                <a:cs typeface="Times New Roman" panose="02020603050405020304" charset="0"/>
              </a:rPr>
              <a:t>single goal (to photograph polar bears)</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5" y="1718318"/>
            <a:ext cx="27606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人物性格</a:t>
            </a:r>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personal character</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4489276" y="1641948"/>
            <a:ext cx="7327055" cy="873572"/>
          </a:xfrm>
          <a:prstGeom prst="rect">
            <a:avLst/>
          </a:prstGeom>
          <a:noFill/>
        </p:spPr>
        <p:txBody>
          <a:bodyPr wrap="square" rtlCol="0">
            <a:spAutoFit/>
          </a:bodyPr>
          <a:lstStyle/>
          <a:p>
            <a:pPr>
              <a:lnSpc>
                <a:spcPct val="150000"/>
              </a:lnSpc>
            </a:pPr>
            <a:r>
              <a:rPr lang="en-US" altLang="zh-CN" b="1" dirty="0">
                <a:latin typeface="Times New Roman" panose="02020603050405020304" charset="0"/>
                <a:cs typeface="Times New Roman" panose="02020603050405020304" charset="0"/>
              </a:rPr>
              <a:t>Elli and I: love adventure and photography</a:t>
            </a:r>
            <a:endParaRPr lang="en-US" altLang="zh-CN" b="1" dirty="0">
              <a:latin typeface="Times New Roman" panose="02020603050405020304" charset="0"/>
              <a:cs typeface="Times New Roman" panose="02020603050405020304" charset="0"/>
            </a:endParaRPr>
          </a:p>
          <a:p>
            <a:pPr>
              <a:lnSpc>
                <a:spcPct val="150000"/>
              </a:lnSpc>
            </a:pPr>
            <a:r>
              <a:rPr lang="en-US" altLang="zh-CN" b="1" dirty="0">
                <a:latin typeface="Times New Roman" panose="02020603050405020304" charset="0"/>
                <a:cs typeface="Times New Roman" panose="02020603050405020304" charset="0"/>
              </a:rPr>
              <a:t>the polar bear: hungry</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charset="-122"/>
              <a:cs typeface="Times New Roman" panose="02020603050405020304" charset="0"/>
            </a:endParaRPr>
          </a:p>
        </p:txBody>
      </p:sp>
      <p:sp>
        <p:nvSpPr>
          <p:cNvPr id="8" name="文本框 7"/>
          <p:cNvSpPr txBox="1"/>
          <p:nvPr/>
        </p:nvSpPr>
        <p:spPr>
          <a:xfrm>
            <a:off x="1329277" y="3001632"/>
            <a:ext cx="19143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冲突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conflict</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4426457" y="2916024"/>
            <a:ext cx="730232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Sometimes loud noises like these will scare bears off. </a:t>
            </a:r>
            <a:r>
              <a:rPr lang="en-US" altLang="zh-CN" b="1" dirty="0">
                <a:solidFill>
                  <a:srgbClr val="FF0000"/>
                </a:solidFill>
                <a:latin typeface="Times New Roman" panose="02020603050405020304" charset="0"/>
                <a:cs typeface="Times New Roman" panose="02020603050405020304" charset="0"/>
              </a:rPr>
              <a:t>Not</a:t>
            </a:r>
            <a:r>
              <a:rPr lang="en-US" altLang="zh-CN" b="1" dirty="0">
                <a:latin typeface="Times New Roman" panose="02020603050405020304" charset="0"/>
                <a:cs typeface="Times New Roman" panose="02020603050405020304" charset="0"/>
              </a:rPr>
              <a:t> this polar bear </a:t>
            </a:r>
            <a:endParaRPr lang="en-US" altLang="zh-CN" b="1" dirty="0">
              <a:latin typeface="Times New Roman" panose="02020603050405020304" charset="0"/>
              <a:cs typeface="Times New Roman" panose="02020603050405020304" charset="0"/>
            </a:endParaRPr>
          </a:p>
          <a:p>
            <a:r>
              <a:rPr lang="en-US" altLang="zh-CN" b="1" dirty="0">
                <a:solidFill>
                  <a:srgbClr val="FF0000"/>
                </a:solidFill>
                <a:latin typeface="Times New Roman" panose="02020603050405020304" charset="0"/>
                <a:cs typeface="Times New Roman" panose="02020603050405020304" charset="0"/>
              </a:rPr>
              <a:t>though</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0" y="3768238"/>
            <a:ext cx="29738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铺垫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foreshadowing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627274"/>
            <a:ext cx="7287251"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But sometimes, that is easier aid than done. </a:t>
            </a:r>
            <a:r>
              <a:rPr lang="en-US" altLang="zh-CN" b="1" dirty="0">
                <a:solidFill>
                  <a:srgbClr val="FF0000"/>
                </a:solidFill>
                <a:latin typeface="Times New Roman" panose="02020603050405020304" charset="0"/>
                <a:cs typeface="Times New Roman" panose="02020603050405020304" charset="0"/>
              </a:rPr>
              <a:t>This was one of those times</a:t>
            </a:r>
            <a:r>
              <a:rPr lang="en-US" altLang="zh-CN" b="1" dirty="0">
                <a:solidFill>
                  <a:prstClr val="black"/>
                </a:solidFill>
                <a:latin typeface="Times New Roman" panose="02020603050405020304" charset="0"/>
                <a:cs typeface="Times New Roman" panose="02020603050405020304" charset="0"/>
              </a:rPr>
              <a:t>. </a:t>
            </a:r>
            <a:endParaRPr lang="zh-CN" altLang="en-US" b="1" dirty="0">
              <a:solidFill>
                <a:prstClr val="black"/>
              </a:solidFill>
              <a:latin typeface="Times New Roman" panose="02020603050405020304" charset="0"/>
              <a:cs typeface="Times New Roman" panose="02020603050405020304" charset="0"/>
            </a:endParaRPr>
          </a:p>
        </p:txBody>
      </p:sp>
      <p:sp>
        <p:nvSpPr>
          <p:cNvPr id="13" name="文本框 12"/>
          <p:cNvSpPr txBox="1"/>
          <p:nvPr/>
        </p:nvSpPr>
        <p:spPr>
          <a:xfrm>
            <a:off x="1269325" y="4713097"/>
            <a:ext cx="21563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悬念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suspense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4460471" y="4557113"/>
            <a:ext cx="7289496" cy="646331"/>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I radioed the camp manager for help. He told me a helicopter was on its </a:t>
            </a:r>
            <a:endParaRPr lang="en-US" altLang="zh-CN" b="1" dirty="0">
              <a:solidFill>
                <a:prstClr val="black"/>
              </a:solidFill>
              <a:latin typeface="Times New Roman" panose="02020603050405020304" charset="0"/>
              <a:cs typeface="Times New Roman" panose="02020603050405020304" charset="0"/>
            </a:endParaRPr>
          </a:p>
          <a:p>
            <a:pPr lvl="0"/>
            <a:r>
              <a:rPr lang="en-US" altLang="zh-CN" b="1" dirty="0">
                <a:solidFill>
                  <a:prstClr val="black"/>
                </a:solidFill>
                <a:latin typeface="Times New Roman" panose="02020603050405020304" charset="0"/>
                <a:cs typeface="Times New Roman" panose="02020603050405020304" charset="0"/>
              </a:rPr>
              <a:t>way, </a:t>
            </a:r>
            <a:r>
              <a:rPr lang="en-US" altLang="zh-CN" b="1" dirty="0">
                <a:solidFill>
                  <a:srgbClr val="FF0000"/>
                </a:solidFill>
                <a:latin typeface="Times New Roman" panose="02020603050405020304" charset="0"/>
                <a:cs typeface="Times New Roman" panose="02020603050405020304" charset="0"/>
              </a:rPr>
              <a:t>but it would be 30 minutes before it arrived. </a:t>
            </a:r>
            <a:endParaRPr lang="en-US" altLang="zh-CN" b="1" dirty="0">
              <a:solidFill>
                <a:srgbClr val="FF0000"/>
              </a:solidFill>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首尾呼应 </a:t>
            </a:r>
            <a:r>
              <a:rPr kumimoji="0" lang="en-US" altLang="zh-CN" sz="2400" b="1"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inclusio</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文本框 15"/>
          <p:cNvSpPr txBox="1"/>
          <p:nvPr/>
        </p:nvSpPr>
        <p:spPr>
          <a:xfrm>
            <a:off x="4426457" y="5564019"/>
            <a:ext cx="6295954"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Taking pictures of polar bears is </a:t>
            </a:r>
            <a:r>
              <a:rPr lang="en-US" altLang="zh-CN" b="1" dirty="0">
                <a:solidFill>
                  <a:srgbClr val="FF0000"/>
                </a:solidFill>
                <a:latin typeface="Times New Roman" panose="02020603050405020304" charset="0"/>
                <a:cs typeface="Times New Roman" panose="02020603050405020304" charset="0"/>
              </a:rPr>
              <a:t>amazing</a:t>
            </a:r>
            <a:r>
              <a:rPr lang="en-US" altLang="zh-CN" b="1" dirty="0">
                <a:solidFill>
                  <a:prstClr val="black"/>
                </a:solidFill>
                <a:latin typeface="Times New Roman" panose="02020603050405020304" charset="0"/>
                <a:cs typeface="Times New Roman" panose="02020603050405020304" charset="0"/>
              </a:rPr>
              <a:t> bur also </a:t>
            </a:r>
            <a:r>
              <a:rPr lang="en-US" altLang="zh-CN" b="1" dirty="0">
                <a:solidFill>
                  <a:srgbClr val="FF0000"/>
                </a:solidFill>
                <a:latin typeface="Times New Roman" panose="02020603050405020304" charset="0"/>
                <a:cs typeface="Times New Roman" panose="02020603050405020304" charset="0"/>
              </a:rPr>
              <a:t>dangerous</a:t>
            </a:r>
            <a:r>
              <a:rPr lang="en-US" altLang="zh-CN" b="1" dirty="0">
                <a:solidFill>
                  <a:prstClr val="black"/>
                </a:solidFill>
                <a:latin typeface="Times New Roman" panose="02020603050405020304" charset="0"/>
                <a:cs typeface="Times New Roman" panose="02020603050405020304" charset="0"/>
              </a:rPr>
              <a:t>. </a:t>
            </a:r>
            <a:endParaRPr lang="en-US" altLang="zh-CN" b="1" dirty="0">
              <a:solidFill>
                <a:prstClr val="black"/>
              </a:solidFill>
              <a:latin typeface="Times New Roman" panose="02020603050405020304" charset="0"/>
              <a:cs typeface="Times New Roman" panose="02020603050405020304" charset="0"/>
            </a:endParaRPr>
          </a:p>
        </p:txBody>
      </p:sp>
      <p:sp>
        <p:nvSpPr>
          <p:cNvPr id="17" name="右箭头 16"/>
          <p:cNvSpPr/>
          <p:nvPr/>
        </p:nvSpPr>
        <p:spPr>
          <a:xfrm>
            <a:off x="8817318" y="3914082"/>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情节发展方向明确</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主题明确，逻辑严谨</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21013" y="17434"/>
            <a:ext cx="78662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 </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解读叙事元素，推进情节逻辑（</a:t>
            </a: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202007</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高考）</a:t>
            </a:r>
            <a:endPar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0174" y="28635"/>
            <a:ext cx="9631163" cy="523220"/>
          </a:xfrm>
          <a:prstGeom prst="rect">
            <a:avLst/>
          </a:prstGeom>
          <a:noFill/>
        </p:spPr>
        <p:txBody>
          <a:bodyPr wrap="none" rtlCol="0">
            <a:spAutoFit/>
          </a:bodyPr>
          <a:lstStyle/>
          <a:p>
            <a:r>
              <a:rPr lang="zh-CN" altLang="en-US" sz="2800" b="1" dirty="0">
                <a:solidFill>
                  <a:srgbClr val="FF0000"/>
                </a:solidFill>
              </a:rPr>
              <a:t>怎么“续”？</a:t>
            </a:r>
            <a:r>
              <a:rPr lang="zh-CN" altLang="en-US" sz="2800" b="1" dirty="0">
                <a:solidFill>
                  <a:srgbClr val="FFFF00"/>
                </a:solidFill>
              </a:rPr>
              <a:t>拉波夫（</a:t>
            </a:r>
            <a:r>
              <a:rPr lang="en-US" altLang="zh-CN" sz="2800" b="1" dirty="0" err="1">
                <a:solidFill>
                  <a:srgbClr val="FFFF00"/>
                </a:solidFill>
              </a:rPr>
              <a:t>Labov</a:t>
            </a:r>
            <a:r>
              <a:rPr lang="en-US" altLang="zh-CN" sz="2800" b="1" dirty="0">
                <a:solidFill>
                  <a:srgbClr val="FFFF00"/>
                </a:solidFill>
              </a:rPr>
              <a:t>, 1927</a:t>
            </a:r>
            <a:r>
              <a:rPr lang="zh-CN" altLang="en-US" sz="2800" b="1" dirty="0">
                <a:solidFill>
                  <a:srgbClr val="FFFF00"/>
                </a:solidFill>
              </a:rPr>
              <a:t>）关于叙事结构的分析模式</a:t>
            </a:r>
            <a:endParaRPr lang="zh-CN" altLang="en-US" sz="2800" b="1" dirty="0">
              <a:solidFill>
                <a:srgbClr val="FFFF00"/>
              </a:solidFill>
            </a:endParaRPr>
          </a:p>
        </p:txBody>
      </p:sp>
      <p:graphicFrame>
        <p:nvGraphicFramePr>
          <p:cNvPr id="3" name="表格 2"/>
          <p:cNvGraphicFramePr>
            <a:graphicFrameLocks noGrp="1"/>
          </p:cNvGraphicFramePr>
          <p:nvPr/>
        </p:nvGraphicFramePr>
        <p:xfrm>
          <a:off x="372533" y="613139"/>
          <a:ext cx="11564543" cy="5521652"/>
        </p:xfrm>
        <a:graphic>
          <a:graphicData uri="http://schemas.openxmlformats.org/drawingml/2006/table">
            <a:tbl>
              <a:tblPr firstRow="1" bandRow="1">
                <a:tableStyleId>{5C22544A-7EE6-4342-B048-85BDC9FD1C3A}</a:tableStyleId>
              </a:tblPr>
              <a:tblGrid>
                <a:gridCol w="1876145"/>
                <a:gridCol w="9688398"/>
              </a:tblGrid>
              <a:tr h="848835">
                <a:tc>
                  <a:txBody>
                    <a:bodyPr/>
                    <a:lstStyle/>
                    <a:p>
                      <a:endParaRPr lang="zh-CN" altLang="en-US" dirty="0"/>
                    </a:p>
                  </a:txBody>
                  <a:tcPr/>
                </a:tc>
                <a:tc>
                  <a:txBody>
                    <a:bodyPr/>
                    <a:lstStyle/>
                    <a:p>
                      <a:endParaRPr lang="zh-CN" altLang="en-US"/>
                    </a:p>
                  </a:txBody>
                  <a:tcPr/>
                </a:tc>
              </a:tr>
              <a:tr h="806013">
                <a:tc>
                  <a:txBody>
                    <a:bodyPr/>
                    <a:lstStyle/>
                    <a:p>
                      <a:endParaRPr lang="zh-CN" altLang="en-US" dirty="0"/>
                    </a:p>
                  </a:txBody>
                  <a:tcPr/>
                </a:tc>
                <a:tc>
                  <a:txBody>
                    <a:bodyPr/>
                    <a:lstStyle/>
                    <a:p>
                      <a:endParaRPr lang="zh-CN" altLang="en-US" dirty="0"/>
                    </a:p>
                  </a:txBody>
                  <a:tcPr/>
                </a:tc>
              </a:tr>
              <a:tr h="726734">
                <a:tc>
                  <a:txBody>
                    <a:bodyPr/>
                    <a:lstStyle/>
                    <a:p>
                      <a:endParaRPr lang="zh-CN" altLang="en-US"/>
                    </a:p>
                  </a:txBody>
                  <a:tcPr/>
                </a:tc>
                <a:tc>
                  <a:txBody>
                    <a:bodyPr/>
                    <a:lstStyle/>
                    <a:p>
                      <a:endParaRPr lang="zh-CN" altLang="en-US" dirty="0"/>
                    </a:p>
                  </a:txBody>
                  <a:tcPr/>
                </a:tc>
              </a:tr>
              <a:tr h="858868">
                <a:tc>
                  <a:txBody>
                    <a:bodyPr/>
                    <a:lstStyle/>
                    <a:p>
                      <a:endParaRPr lang="zh-CN" altLang="en-US" dirty="0"/>
                    </a:p>
                  </a:txBody>
                  <a:tcPr/>
                </a:tc>
                <a:tc>
                  <a:txBody>
                    <a:bodyPr/>
                    <a:lstStyle/>
                    <a:p>
                      <a:endParaRPr lang="zh-CN" altLang="en-US" dirty="0"/>
                    </a:p>
                  </a:txBody>
                  <a:tcPr/>
                </a:tc>
              </a:tr>
              <a:tr h="1057067">
                <a:tc>
                  <a:txBody>
                    <a:bodyPr/>
                    <a:lstStyle/>
                    <a:p>
                      <a:endParaRPr lang="zh-CN" altLang="en-US"/>
                    </a:p>
                  </a:txBody>
                  <a:tcPr/>
                </a:tc>
                <a:tc>
                  <a:txBody>
                    <a:bodyPr/>
                    <a:lstStyle/>
                    <a:p>
                      <a:endParaRPr lang="zh-CN" altLang="en-US" dirty="0"/>
                    </a:p>
                  </a:txBody>
                  <a:tcPr/>
                </a:tc>
              </a:tr>
              <a:tr h="1224135">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733393" y="828417"/>
            <a:ext cx="902811" cy="523220"/>
          </a:xfrm>
          <a:prstGeom prst="rect">
            <a:avLst/>
          </a:prstGeom>
          <a:noFill/>
        </p:spPr>
        <p:txBody>
          <a:bodyPr wrap="none" rtlCol="0">
            <a:spAutoFit/>
          </a:bodyPr>
          <a:lstStyle/>
          <a:p>
            <a:r>
              <a:rPr lang="zh-CN" altLang="en-US" sz="2800" b="1" dirty="0"/>
              <a:t>点题</a:t>
            </a:r>
            <a:endParaRPr lang="zh-CN" altLang="en-US" sz="2800" b="1" dirty="0"/>
          </a:p>
        </p:txBody>
      </p:sp>
      <p:sp>
        <p:nvSpPr>
          <p:cNvPr id="5" name="文本框 4"/>
          <p:cNvSpPr txBox="1"/>
          <p:nvPr/>
        </p:nvSpPr>
        <p:spPr>
          <a:xfrm>
            <a:off x="733393" y="1616119"/>
            <a:ext cx="902811" cy="523220"/>
          </a:xfrm>
          <a:prstGeom prst="rect">
            <a:avLst/>
          </a:prstGeom>
          <a:noFill/>
        </p:spPr>
        <p:txBody>
          <a:bodyPr wrap="none" rtlCol="0">
            <a:spAutoFit/>
          </a:bodyPr>
          <a:lstStyle>
            <a:defPPr>
              <a:defRPr lang="zh-CN"/>
            </a:defPPr>
            <a:lvl1pPr>
              <a:defRPr sz="2800" b="1"/>
            </a:lvl1pPr>
          </a:lstStyle>
          <a:p>
            <a:r>
              <a:rPr lang="zh-CN" altLang="en-US" dirty="0"/>
              <a:t>指向</a:t>
            </a:r>
            <a:endParaRPr lang="zh-CN" altLang="en-US" dirty="0"/>
          </a:p>
        </p:txBody>
      </p:sp>
      <p:sp>
        <p:nvSpPr>
          <p:cNvPr id="6" name="文本框 5"/>
          <p:cNvSpPr txBox="1"/>
          <p:nvPr/>
        </p:nvSpPr>
        <p:spPr>
          <a:xfrm>
            <a:off x="733392" y="2403821"/>
            <a:ext cx="902811" cy="523220"/>
          </a:xfrm>
          <a:prstGeom prst="rect">
            <a:avLst/>
          </a:prstGeom>
          <a:noFill/>
        </p:spPr>
        <p:txBody>
          <a:bodyPr wrap="none" rtlCol="0">
            <a:spAutoFit/>
          </a:bodyPr>
          <a:lstStyle/>
          <a:p>
            <a:r>
              <a:rPr lang="zh-CN" altLang="en-US" sz="2800" b="1" dirty="0"/>
              <a:t>进展</a:t>
            </a:r>
            <a:endParaRPr lang="zh-CN" altLang="en-US" sz="2800" b="1" dirty="0"/>
          </a:p>
        </p:txBody>
      </p:sp>
      <p:sp>
        <p:nvSpPr>
          <p:cNvPr id="7" name="文本框 6"/>
          <p:cNvSpPr txBox="1"/>
          <p:nvPr/>
        </p:nvSpPr>
        <p:spPr>
          <a:xfrm>
            <a:off x="733391" y="3189301"/>
            <a:ext cx="902811" cy="523220"/>
          </a:xfrm>
          <a:prstGeom prst="rect">
            <a:avLst/>
          </a:prstGeom>
          <a:noFill/>
        </p:spPr>
        <p:txBody>
          <a:bodyPr wrap="none" rtlCol="0">
            <a:spAutoFit/>
          </a:bodyPr>
          <a:lstStyle/>
          <a:p>
            <a:r>
              <a:rPr lang="zh-CN" altLang="en-US" sz="2800" b="1" dirty="0"/>
              <a:t>结局</a:t>
            </a:r>
            <a:endParaRPr lang="zh-CN" altLang="en-US" sz="2800" b="1" dirty="0"/>
          </a:p>
        </p:txBody>
      </p:sp>
      <p:sp>
        <p:nvSpPr>
          <p:cNvPr id="8" name="文本框 7"/>
          <p:cNvSpPr txBox="1"/>
          <p:nvPr/>
        </p:nvSpPr>
        <p:spPr>
          <a:xfrm>
            <a:off x="714538" y="4124312"/>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回应</a:t>
            </a:r>
            <a:endParaRPr lang="zh-CN" altLang="en-US" dirty="0">
              <a:solidFill>
                <a:srgbClr val="FF0000"/>
              </a:solidFill>
            </a:endParaRPr>
          </a:p>
        </p:txBody>
      </p:sp>
      <p:sp>
        <p:nvSpPr>
          <p:cNvPr id="9" name="文本框 8"/>
          <p:cNvSpPr txBox="1"/>
          <p:nvPr/>
        </p:nvSpPr>
        <p:spPr>
          <a:xfrm>
            <a:off x="733391" y="5288575"/>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评议</a:t>
            </a:r>
            <a:endParaRPr lang="zh-CN" altLang="en-US" dirty="0">
              <a:solidFill>
                <a:srgbClr val="FF0000"/>
              </a:solidFill>
            </a:endParaRPr>
          </a:p>
        </p:txBody>
      </p:sp>
      <p:sp>
        <p:nvSpPr>
          <p:cNvPr id="10" name="文本框 9"/>
          <p:cNvSpPr txBox="1"/>
          <p:nvPr/>
        </p:nvSpPr>
        <p:spPr>
          <a:xfrm>
            <a:off x="2437660" y="775489"/>
            <a:ext cx="5724644"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叙述者在叙述故事前对故事的简要概括。</a:t>
            </a:r>
            <a:endParaRPr lang="zh-CN" altLang="en-US" sz="2400" dirty="0">
              <a:latin typeface="宋体" panose="02010600030101010101" pitchFamily="2" charset="-122"/>
              <a:ea typeface="宋体" panose="02010600030101010101" pitchFamily="2" charset="-122"/>
            </a:endParaRPr>
          </a:p>
        </p:txBody>
      </p:sp>
      <p:sp>
        <p:nvSpPr>
          <p:cNvPr id="11" name="文本框 10"/>
          <p:cNvSpPr txBox="1"/>
          <p:nvPr/>
        </p:nvSpPr>
        <p:spPr>
          <a:xfrm>
            <a:off x="2437660" y="1432291"/>
            <a:ext cx="8693760" cy="830997"/>
          </a:xfrm>
          <a:prstGeom prst="rect">
            <a:avLst/>
          </a:prstGeom>
          <a:noFill/>
        </p:spPr>
        <p:txBody>
          <a:bodyPr wrap="square" rtlCol="0">
            <a:spAutoFit/>
          </a:bodyPr>
          <a:lstStyle>
            <a:defPPr>
              <a:defRPr lang="zh-CN"/>
            </a:defPPr>
            <a:lvl1pPr>
              <a:defRPr sz="2800">
                <a:latin typeface="宋体" panose="02010600030101010101" pitchFamily="2" charset="-122"/>
                <a:ea typeface="宋体" panose="02010600030101010101" pitchFamily="2" charset="-122"/>
              </a:defRPr>
            </a:lvl1pPr>
          </a:lstStyle>
          <a:p>
            <a:r>
              <a:rPr lang="zh-CN" altLang="en-US" sz="2400" dirty="0"/>
              <a:t>叙述者在故事的开始对时间，地点，人物及其活动或环境</a:t>
            </a:r>
            <a:endParaRPr lang="en-US" altLang="zh-CN" sz="2400" dirty="0"/>
          </a:p>
          <a:p>
            <a:r>
              <a:rPr lang="zh-CN" altLang="en-US" sz="2400" dirty="0"/>
              <a:t>的描述。</a:t>
            </a:r>
            <a:r>
              <a:rPr lang="en-US" altLang="zh-CN" sz="2400" dirty="0"/>
              <a:t>(</a:t>
            </a:r>
            <a:r>
              <a:rPr lang="zh-CN" altLang="en-US" sz="2400" dirty="0"/>
              <a:t>铺垫）</a:t>
            </a:r>
            <a:endParaRPr lang="zh-CN" altLang="en-US" sz="2400" dirty="0"/>
          </a:p>
        </p:txBody>
      </p:sp>
      <p:sp>
        <p:nvSpPr>
          <p:cNvPr id="12" name="文本框 11"/>
          <p:cNvSpPr txBox="1"/>
          <p:nvPr/>
        </p:nvSpPr>
        <p:spPr>
          <a:xfrm>
            <a:off x="2437660" y="2388075"/>
            <a:ext cx="5211683" cy="523220"/>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故事本身的发生，事态的发展。</a:t>
            </a:r>
            <a:endParaRPr lang="zh-CN" altLang="en-US" dirty="0"/>
          </a:p>
        </p:txBody>
      </p:sp>
      <p:sp>
        <p:nvSpPr>
          <p:cNvPr id="13" name="文本框 12"/>
          <p:cNvSpPr txBox="1"/>
          <p:nvPr/>
        </p:nvSpPr>
        <p:spPr>
          <a:xfrm>
            <a:off x="2466261" y="3035412"/>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一系列事件的结束，故事的结果或结局，包括人物的下场，目的的</a:t>
            </a:r>
            <a:endParaRPr lang="en-US" altLang="zh-CN" dirty="0"/>
          </a:p>
          <a:p>
            <a:r>
              <a:rPr lang="zh-CN" altLang="en-US" dirty="0"/>
              <a:t>实现或失败等。</a:t>
            </a:r>
            <a:endParaRPr lang="zh-CN" altLang="en-US" dirty="0"/>
          </a:p>
        </p:txBody>
      </p:sp>
      <p:sp>
        <p:nvSpPr>
          <p:cNvPr id="14" name="文本框 13"/>
          <p:cNvSpPr txBox="1"/>
          <p:nvPr/>
        </p:nvSpPr>
        <p:spPr>
          <a:xfrm>
            <a:off x="2466261" y="4014324"/>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在故事的</a:t>
            </a:r>
            <a:r>
              <a:rPr lang="zh-CN" altLang="en-US" dirty="0">
                <a:solidFill>
                  <a:srgbClr val="0000CC"/>
                </a:solidFill>
              </a:rPr>
              <a:t>结尾，用一两句话来接应主题，使听者对叙述有一个完整</a:t>
            </a:r>
            <a:endParaRPr lang="en-US" altLang="zh-CN" dirty="0">
              <a:solidFill>
                <a:srgbClr val="0000CC"/>
              </a:solidFill>
            </a:endParaRPr>
          </a:p>
          <a:p>
            <a:r>
              <a:rPr lang="zh-CN" altLang="en-US" dirty="0">
                <a:solidFill>
                  <a:srgbClr val="0000CC"/>
                </a:solidFill>
              </a:rPr>
              <a:t>的了解，对故事有一个有头有尾的满意感。</a:t>
            </a:r>
            <a:endParaRPr lang="zh-CN" altLang="en-US" dirty="0">
              <a:solidFill>
                <a:srgbClr val="0000CC"/>
              </a:solidFill>
            </a:endParaRPr>
          </a:p>
        </p:txBody>
      </p:sp>
      <p:sp>
        <p:nvSpPr>
          <p:cNvPr id="15" name="文本框 14"/>
          <p:cNvSpPr txBox="1"/>
          <p:nvPr/>
        </p:nvSpPr>
        <p:spPr>
          <a:xfrm>
            <a:off x="2466261" y="4916590"/>
            <a:ext cx="9110186" cy="1200329"/>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叙述者对故事发生的原因，故事的要点，叙述故事的目的，动作或</a:t>
            </a:r>
            <a:endParaRPr lang="en-US" altLang="zh-CN" dirty="0"/>
          </a:p>
          <a:p>
            <a:r>
              <a:rPr lang="zh-CN" altLang="en-US" dirty="0"/>
              <a:t>人物等的评论。也可表达叙述者对某种情况的看法，态度。评议可</a:t>
            </a:r>
            <a:endParaRPr lang="en-US" altLang="zh-CN" dirty="0"/>
          </a:p>
          <a:p>
            <a:r>
              <a:rPr lang="zh-CN" altLang="en-US" dirty="0"/>
              <a:t>用来制造悬念，增强故事的吸引力和感染力。</a:t>
            </a:r>
            <a:endParaRPr lang="zh-CN" altLang="en-US" dirty="0"/>
          </a:p>
        </p:txBody>
      </p:sp>
      <p:sp>
        <p:nvSpPr>
          <p:cNvPr id="16" name="文本框 15"/>
          <p:cNvSpPr txBox="1"/>
          <p:nvPr/>
        </p:nvSpPr>
        <p:spPr>
          <a:xfrm>
            <a:off x="348272" y="6190591"/>
            <a:ext cx="11495455" cy="646331"/>
          </a:xfrm>
          <a:prstGeom prst="rect">
            <a:avLst/>
          </a:prstGeom>
          <a:noFill/>
        </p:spPr>
        <p:txBody>
          <a:bodyPr wrap="none" rtlCol="0">
            <a:spAutoFit/>
          </a:bodyPr>
          <a:lstStyle/>
          <a:p>
            <a:r>
              <a:rPr lang="zh-CN" altLang="en-US" b="1" dirty="0">
                <a:solidFill>
                  <a:srgbClr val="FF0000"/>
                </a:solidFill>
                <a:latin typeface="微软雅黑" panose="020B0503020204020204" charset="-122"/>
                <a:ea typeface="微软雅黑" panose="020B0503020204020204" charset="-122"/>
              </a:rPr>
              <a:t>一个完整的叙述的开始点是指向，接着是</a:t>
            </a:r>
            <a:r>
              <a:rPr lang="zh-CN" altLang="en-US" b="1" dirty="0">
                <a:solidFill>
                  <a:srgbClr val="FFFF00"/>
                </a:solidFill>
                <a:latin typeface="微软雅黑" panose="020B0503020204020204" charset="-122"/>
                <a:ea typeface="微软雅黑" panose="020B0503020204020204" charset="-122"/>
              </a:rPr>
              <a:t>进展，然后是结局，最后是回应，评议渗透</a:t>
            </a:r>
            <a:r>
              <a:rPr lang="zh-CN" altLang="en-US" b="1" dirty="0">
                <a:solidFill>
                  <a:srgbClr val="FF0000"/>
                </a:solidFill>
                <a:latin typeface="微软雅黑" panose="020B0503020204020204" charset="-122"/>
                <a:ea typeface="微软雅黑" panose="020B0503020204020204" charset="-122"/>
              </a:rPr>
              <a:t>在进展和结局之中。当然，</a:t>
            </a:r>
            <a:endParaRPr lang="en-US" altLang="zh-CN" b="1" dirty="0">
              <a:solidFill>
                <a:srgbClr val="FF0000"/>
              </a:solidFill>
              <a:latin typeface="微软雅黑" panose="020B0503020204020204" charset="-122"/>
              <a:ea typeface="微软雅黑" panose="020B0503020204020204" charset="-122"/>
            </a:endParaRPr>
          </a:p>
          <a:p>
            <a:r>
              <a:rPr lang="zh-CN" altLang="en-US" b="1" dirty="0">
                <a:solidFill>
                  <a:srgbClr val="FF0000"/>
                </a:solidFill>
                <a:latin typeface="微软雅黑" panose="020B0503020204020204" charset="-122"/>
                <a:ea typeface="微软雅黑" panose="020B0503020204020204" charset="-122"/>
              </a:rPr>
              <a:t>并不是所有的叙事结构都包括上述完整的六个部分。</a:t>
            </a:r>
            <a:endParaRPr lang="zh-CN" altLang="en-US" b="1" dirty="0">
              <a:solidFill>
                <a:srgbClr val="FF0000"/>
              </a:solidFill>
              <a:latin typeface="微软雅黑" panose="020B0503020204020204" charset="-122"/>
              <a:ea typeface="微软雅黑" panose="020B0503020204020204" charset="-122"/>
            </a:endParaRPr>
          </a:p>
        </p:txBody>
      </p:sp>
      <p:cxnSp>
        <p:nvCxnSpPr>
          <p:cNvPr id="17" name="直接连接符 16"/>
          <p:cNvCxnSpPr/>
          <p:nvPr/>
        </p:nvCxnSpPr>
        <p:spPr>
          <a:xfrm flipV="1">
            <a:off x="372533" y="476497"/>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5211683" cy="523220"/>
          </a:xfrm>
          <a:prstGeom prst="rect">
            <a:avLst/>
          </a:prstGeom>
          <a:noFill/>
        </p:spPr>
        <p:txBody>
          <a:bodyPr wrap="none" rtlCol="0">
            <a:spAutoFit/>
          </a:bodyPr>
          <a:lstStyle/>
          <a:p>
            <a:r>
              <a:rPr lang="zh-CN" altLang="en-US" sz="2800" dirty="0">
                <a:solidFill>
                  <a:schemeClr val="bg1"/>
                </a:solidFill>
              </a:rPr>
              <a:t>浙江和山东读后续写：</a:t>
            </a:r>
            <a:r>
              <a:rPr lang="zh-CN" altLang="en-US" sz="2800" dirty="0">
                <a:solidFill>
                  <a:srgbClr val="FFFF00"/>
                </a:solidFill>
              </a:rPr>
              <a:t>对比分析</a:t>
            </a:r>
            <a:endParaRPr lang="zh-CN" altLang="en-US" sz="2800" dirty="0">
              <a:solidFill>
                <a:srgbClr val="FFFF00"/>
              </a:solidFill>
            </a:endParaRPr>
          </a:p>
        </p:txBody>
      </p:sp>
      <p:graphicFrame>
        <p:nvGraphicFramePr>
          <p:cNvPr id="3" name="表格 2"/>
          <p:cNvGraphicFramePr>
            <a:graphicFrameLocks noGrp="1"/>
          </p:cNvGraphicFramePr>
          <p:nvPr/>
        </p:nvGraphicFramePr>
        <p:xfrm>
          <a:off x="286327" y="717125"/>
          <a:ext cx="11617499" cy="5847388"/>
        </p:xfrm>
        <a:graphic>
          <a:graphicData uri="http://schemas.openxmlformats.org/drawingml/2006/table">
            <a:tbl>
              <a:tblPr firstRow="1" bandRow="1">
                <a:tableStyleId>{5C22544A-7EE6-4342-B048-85BDC9FD1C3A}</a:tableStyleId>
              </a:tblPr>
              <a:tblGrid>
                <a:gridCol w="2019188"/>
                <a:gridCol w="3579596"/>
                <a:gridCol w="2255978"/>
                <a:gridCol w="3762737"/>
              </a:tblGrid>
              <a:tr h="69435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13798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63178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2383267">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文本框 4"/>
          <p:cNvSpPr txBox="1"/>
          <p:nvPr/>
        </p:nvSpPr>
        <p:spPr>
          <a:xfrm>
            <a:off x="3537387" y="829999"/>
            <a:ext cx="902811" cy="523220"/>
          </a:xfrm>
          <a:prstGeom prst="rect">
            <a:avLst/>
          </a:prstGeom>
          <a:noFill/>
        </p:spPr>
        <p:txBody>
          <a:bodyPr wrap="none" rtlCol="0">
            <a:spAutoFit/>
          </a:bodyPr>
          <a:lstStyle/>
          <a:p>
            <a:r>
              <a:rPr lang="zh-CN" altLang="en-US" sz="2800" b="1" dirty="0"/>
              <a:t>浙江</a:t>
            </a:r>
            <a:endParaRPr lang="zh-CN" altLang="en-US" sz="2800" b="1" dirty="0"/>
          </a:p>
        </p:txBody>
      </p:sp>
      <p:sp>
        <p:nvSpPr>
          <p:cNvPr id="6" name="文本框 5"/>
          <p:cNvSpPr txBox="1"/>
          <p:nvPr/>
        </p:nvSpPr>
        <p:spPr>
          <a:xfrm>
            <a:off x="6688929" y="805754"/>
            <a:ext cx="902811" cy="523220"/>
          </a:xfrm>
          <a:prstGeom prst="rect">
            <a:avLst/>
          </a:prstGeom>
          <a:noFill/>
        </p:spPr>
        <p:txBody>
          <a:bodyPr wrap="none" rtlCol="0">
            <a:spAutoFit/>
          </a:bodyPr>
          <a:lstStyle/>
          <a:p>
            <a:r>
              <a:rPr lang="zh-CN" altLang="en-US" sz="2800" b="1" dirty="0"/>
              <a:t>山东</a:t>
            </a:r>
            <a:endParaRPr lang="zh-CN" altLang="en-US" sz="2800" b="1" dirty="0"/>
          </a:p>
        </p:txBody>
      </p:sp>
      <p:sp>
        <p:nvSpPr>
          <p:cNvPr id="7" name="文本框 6"/>
          <p:cNvSpPr txBox="1"/>
          <p:nvPr/>
        </p:nvSpPr>
        <p:spPr>
          <a:xfrm>
            <a:off x="9518174" y="783852"/>
            <a:ext cx="902811" cy="523220"/>
          </a:xfrm>
          <a:prstGeom prst="rect">
            <a:avLst/>
          </a:prstGeom>
          <a:noFill/>
        </p:spPr>
        <p:txBody>
          <a:bodyPr wrap="none" rtlCol="0">
            <a:spAutoFit/>
          </a:bodyPr>
          <a:lstStyle/>
          <a:p>
            <a:r>
              <a:rPr lang="zh-CN" altLang="en-US" sz="2800" b="1" dirty="0"/>
              <a:t>启示</a:t>
            </a:r>
            <a:endParaRPr lang="zh-CN" altLang="en-US" sz="2800" b="1" dirty="0"/>
          </a:p>
        </p:txBody>
      </p:sp>
      <p:sp>
        <p:nvSpPr>
          <p:cNvPr id="8" name="文本框 7"/>
          <p:cNvSpPr txBox="1"/>
          <p:nvPr/>
        </p:nvSpPr>
        <p:spPr>
          <a:xfrm>
            <a:off x="615576" y="1677363"/>
            <a:ext cx="1261884" cy="523220"/>
          </a:xfrm>
          <a:prstGeom prst="rect">
            <a:avLst/>
          </a:prstGeom>
          <a:noFill/>
        </p:spPr>
        <p:txBody>
          <a:bodyPr wrap="none" rtlCol="0">
            <a:spAutoFit/>
          </a:bodyPr>
          <a:lstStyle/>
          <a:p>
            <a:r>
              <a:rPr lang="zh-CN" altLang="en-US" sz="2800" b="1" dirty="0"/>
              <a:t>划线词</a:t>
            </a:r>
            <a:endParaRPr lang="zh-CN" altLang="en-US" sz="2800" b="1" dirty="0"/>
          </a:p>
        </p:txBody>
      </p:sp>
      <p:sp>
        <p:nvSpPr>
          <p:cNvPr id="9" name="文本框 8"/>
          <p:cNvSpPr txBox="1"/>
          <p:nvPr/>
        </p:nvSpPr>
        <p:spPr>
          <a:xfrm>
            <a:off x="531957" y="3160821"/>
            <a:ext cx="1620957" cy="523220"/>
          </a:xfrm>
          <a:prstGeom prst="rect">
            <a:avLst/>
          </a:prstGeom>
          <a:noFill/>
        </p:spPr>
        <p:txBody>
          <a:bodyPr wrap="none" rtlCol="0">
            <a:spAutoFit/>
          </a:bodyPr>
          <a:lstStyle/>
          <a:p>
            <a:r>
              <a:rPr lang="zh-CN" altLang="en-US" sz="2800" b="1" dirty="0"/>
              <a:t>题目要求</a:t>
            </a:r>
            <a:endParaRPr lang="zh-CN" altLang="en-US" sz="2800" b="1" dirty="0"/>
          </a:p>
        </p:txBody>
      </p:sp>
      <p:sp>
        <p:nvSpPr>
          <p:cNvPr id="10" name="文本框 9"/>
          <p:cNvSpPr txBox="1"/>
          <p:nvPr/>
        </p:nvSpPr>
        <p:spPr>
          <a:xfrm>
            <a:off x="795112" y="5050006"/>
            <a:ext cx="902811" cy="523220"/>
          </a:xfrm>
          <a:prstGeom prst="rect">
            <a:avLst/>
          </a:prstGeom>
          <a:noFill/>
        </p:spPr>
        <p:txBody>
          <a:bodyPr wrap="none" rtlCol="0">
            <a:spAutoFit/>
          </a:bodyPr>
          <a:lstStyle>
            <a:defPPr>
              <a:defRPr lang="zh-CN"/>
            </a:defPPr>
            <a:lvl1pPr>
              <a:defRPr sz="2800" b="1"/>
            </a:lvl1pPr>
          </a:lstStyle>
          <a:p>
            <a:r>
              <a:rPr lang="zh-CN" altLang="en-US" dirty="0"/>
              <a:t>注意</a:t>
            </a:r>
            <a:endParaRPr lang="zh-CN" altLang="en-US" dirty="0"/>
          </a:p>
        </p:txBody>
      </p:sp>
      <p:sp>
        <p:nvSpPr>
          <p:cNvPr id="11" name="文本框 10"/>
          <p:cNvSpPr txBox="1"/>
          <p:nvPr/>
        </p:nvSpPr>
        <p:spPr>
          <a:xfrm>
            <a:off x="3537387" y="1826443"/>
            <a:ext cx="710451" cy="400110"/>
          </a:xfrm>
          <a:prstGeom prst="rect">
            <a:avLst/>
          </a:prstGeom>
          <a:noFill/>
        </p:spPr>
        <p:txBody>
          <a:bodyPr wrap="none" rtlCol="0">
            <a:spAutoFit/>
          </a:bodyPr>
          <a:lstStyle/>
          <a:p>
            <a:r>
              <a:rPr lang="en-US" altLang="zh-CN" sz="2000" dirty="0"/>
              <a:t>10</a:t>
            </a:r>
            <a:r>
              <a:rPr lang="zh-CN" altLang="en-US" sz="2000" dirty="0"/>
              <a:t>个</a:t>
            </a:r>
            <a:endParaRPr lang="zh-CN" altLang="en-US" sz="2000" dirty="0"/>
          </a:p>
        </p:txBody>
      </p:sp>
      <p:sp>
        <p:nvSpPr>
          <p:cNvPr id="12" name="文本框 11"/>
          <p:cNvSpPr txBox="1"/>
          <p:nvPr/>
        </p:nvSpPr>
        <p:spPr>
          <a:xfrm>
            <a:off x="6795014" y="1826443"/>
            <a:ext cx="415498" cy="369332"/>
          </a:xfrm>
          <a:prstGeom prst="rect">
            <a:avLst/>
          </a:prstGeom>
          <a:noFill/>
        </p:spPr>
        <p:txBody>
          <a:bodyPr wrap="none" rtlCol="0">
            <a:spAutoFit/>
          </a:bodyPr>
          <a:lstStyle/>
          <a:p>
            <a:r>
              <a:rPr lang="zh-CN" altLang="en-US" dirty="0"/>
              <a:t>无</a:t>
            </a:r>
            <a:endParaRPr lang="zh-CN" altLang="en-US" dirty="0"/>
          </a:p>
        </p:txBody>
      </p:sp>
      <p:sp>
        <p:nvSpPr>
          <p:cNvPr id="13" name="文本框 12"/>
          <p:cNvSpPr txBox="1"/>
          <p:nvPr/>
        </p:nvSpPr>
        <p:spPr>
          <a:xfrm>
            <a:off x="8242390" y="1477308"/>
            <a:ext cx="3421129" cy="923330"/>
          </a:xfrm>
          <a:prstGeom prst="rect">
            <a:avLst/>
          </a:prstGeom>
          <a:noFill/>
        </p:spPr>
        <p:txBody>
          <a:bodyPr wrap="none" rtlCol="0">
            <a:spAutoFit/>
          </a:bodyPr>
          <a:lstStyle/>
          <a:p>
            <a:r>
              <a:rPr lang="en-US" altLang="zh-CN" dirty="0"/>
              <a:t>1. </a:t>
            </a:r>
            <a:r>
              <a:rPr lang="zh-CN" altLang="en-US" dirty="0"/>
              <a:t>增加读的难度</a:t>
            </a:r>
            <a:endParaRPr lang="en-US" altLang="zh-CN" dirty="0"/>
          </a:p>
          <a:p>
            <a:r>
              <a:rPr lang="en-US" altLang="zh-CN" dirty="0"/>
              <a:t>2. </a:t>
            </a:r>
            <a:r>
              <a:rPr lang="zh-CN" altLang="en-US" dirty="0"/>
              <a:t>语言协同难度加大，语义连贯</a:t>
            </a:r>
            <a:endParaRPr lang="en-US" altLang="zh-CN" dirty="0"/>
          </a:p>
          <a:p>
            <a:r>
              <a:rPr lang="en-US" altLang="zh-CN" dirty="0"/>
              <a:t>    </a:t>
            </a:r>
            <a:r>
              <a:rPr lang="zh-CN" altLang="en-US" dirty="0"/>
              <a:t>（语义链）要求更高</a:t>
            </a:r>
            <a:endParaRPr lang="zh-CN" altLang="en-US" dirty="0"/>
          </a:p>
        </p:txBody>
      </p:sp>
      <p:sp>
        <p:nvSpPr>
          <p:cNvPr id="14" name="文本框 13"/>
          <p:cNvSpPr txBox="1"/>
          <p:nvPr/>
        </p:nvSpPr>
        <p:spPr>
          <a:xfrm>
            <a:off x="2398543" y="2607838"/>
            <a:ext cx="3185487" cy="923330"/>
          </a:xfrm>
          <a:prstGeom prst="rect">
            <a:avLst/>
          </a:prstGeom>
          <a:noFill/>
        </p:spPr>
        <p:txBody>
          <a:bodyPr wrap="none" rtlCol="0">
            <a:spAutoFit/>
          </a:bodyPr>
          <a:lstStyle/>
          <a:p>
            <a:r>
              <a:rPr lang="zh-CN" altLang="en-US" dirty="0"/>
              <a:t>阅读下面短文，根据所给情节</a:t>
            </a:r>
            <a:endParaRPr lang="en-US" altLang="zh-CN" dirty="0"/>
          </a:p>
          <a:p>
            <a:r>
              <a:rPr lang="zh-CN" altLang="en-US" dirty="0"/>
              <a:t>进行续写，使之构成一个</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的故事</a:t>
            </a:r>
            <a:r>
              <a:rPr lang="zh-CN" altLang="en-US" dirty="0"/>
              <a:t>。</a:t>
            </a:r>
            <a:endParaRPr lang="zh-CN" altLang="en-US" dirty="0"/>
          </a:p>
        </p:txBody>
      </p:sp>
      <p:sp>
        <p:nvSpPr>
          <p:cNvPr id="15" name="文本框 14"/>
          <p:cNvSpPr txBox="1"/>
          <p:nvPr/>
        </p:nvSpPr>
        <p:spPr>
          <a:xfrm>
            <a:off x="5906514" y="2624464"/>
            <a:ext cx="2262158" cy="1477328"/>
          </a:xfrm>
          <a:prstGeom prst="rect">
            <a:avLst/>
          </a:prstGeom>
          <a:noFill/>
        </p:spPr>
        <p:txBody>
          <a:bodyPr wrap="none" rtlCol="0">
            <a:spAutoFit/>
          </a:bodyPr>
          <a:lstStyle/>
          <a:p>
            <a:r>
              <a:rPr lang="zh-CN" altLang="en-US" dirty="0"/>
              <a:t>阅读下面材料，根</a:t>
            </a:r>
            <a:endParaRPr lang="en-US" altLang="zh-CN" dirty="0"/>
          </a:p>
          <a:p>
            <a:r>
              <a:rPr lang="zh-CN" altLang="en-US" dirty="0"/>
              <a:t>据其内容和所给段</a:t>
            </a:r>
            <a:endParaRPr lang="en-US" altLang="zh-CN" dirty="0"/>
          </a:p>
          <a:p>
            <a:r>
              <a:rPr lang="zh-CN" altLang="en-US" dirty="0"/>
              <a:t>落开头语续写两段，</a:t>
            </a:r>
            <a:endParaRPr lang="en-US" altLang="zh-CN" dirty="0"/>
          </a:p>
          <a:p>
            <a:r>
              <a:rPr lang="zh-CN" altLang="en-US" dirty="0"/>
              <a:t>使之构成一篇</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的短文</a:t>
            </a:r>
            <a:r>
              <a:rPr lang="zh-CN" altLang="en-US" dirty="0"/>
              <a:t>。</a:t>
            </a:r>
            <a:endParaRPr lang="zh-CN" altLang="en-US" dirty="0"/>
          </a:p>
        </p:txBody>
      </p:sp>
      <p:sp>
        <p:nvSpPr>
          <p:cNvPr id="16" name="文本框 15"/>
          <p:cNvSpPr txBox="1"/>
          <p:nvPr/>
        </p:nvSpPr>
        <p:spPr>
          <a:xfrm>
            <a:off x="8242390" y="2624464"/>
            <a:ext cx="3762568" cy="1477328"/>
          </a:xfrm>
          <a:prstGeom prst="rect">
            <a:avLst/>
          </a:prstGeom>
          <a:noFill/>
        </p:spPr>
        <p:txBody>
          <a:bodyPr wrap="none" rtlCol="0">
            <a:spAutoFit/>
          </a:bodyPr>
          <a:lstStyle/>
          <a:p>
            <a:r>
              <a:rPr lang="en-US" altLang="zh-CN" dirty="0"/>
              <a:t>1. </a:t>
            </a:r>
            <a:r>
              <a:rPr lang="zh-CN" altLang="en-US" dirty="0"/>
              <a:t>可以有议论，</a:t>
            </a:r>
            <a:r>
              <a:rPr lang="zh-CN" altLang="en-US" b="1" dirty="0">
                <a:solidFill>
                  <a:srgbClr val="FF0000"/>
                </a:solidFill>
              </a:rPr>
              <a:t>夹叙夹议</a:t>
            </a:r>
            <a:r>
              <a:rPr lang="zh-CN" altLang="en-US" dirty="0">
                <a:solidFill>
                  <a:srgbClr val="FF0000"/>
                </a:solidFill>
              </a:rPr>
              <a:t>（叙述者</a:t>
            </a:r>
            <a:endParaRPr lang="en-US" altLang="zh-CN" dirty="0">
              <a:solidFill>
                <a:srgbClr val="FF0000"/>
              </a:solidFill>
            </a:endParaRPr>
          </a:p>
          <a:p>
            <a:r>
              <a:rPr lang="zh-CN" altLang="en-US" dirty="0">
                <a:solidFill>
                  <a:srgbClr val="FF0000"/>
                </a:solidFill>
              </a:rPr>
              <a:t>对故事发生的原因，故事的要点，</a:t>
            </a:r>
            <a:endParaRPr lang="en-US" altLang="zh-CN" dirty="0">
              <a:solidFill>
                <a:srgbClr val="FF0000"/>
              </a:solidFill>
            </a:endParaRPr>
          </a:p>
          <a:p>
            <a:r>
              <a:rPr lang="zh-CN" altLang="en-US" dirty="0">
                <a:solidFill>
                  <a:srgbClr val="FF0000"/>
                </a:solidFill>
              </a:rPr>
              <a:t>叙述故事的目的，动作或人物等的</a:t>
            </a:r>
            <a:endParaRPr lang="en-US" altLang="zh-CN" dirty="0">
              <a:solidFill>
                <a:srgbClr val="FF0000"/>
              </a:solidFill>
            </a:endParaRPr>
          </a:p>
          <a:p>
            <a:r>
              <a:rPr lang="zh-CN" altLang="en-US" dirty="0">
                <a:solidFill>
                  <a:srgbClr val="FF0000"/>
                </a:solidFill>
              </a:rPr>
              <a:t>评论）</a:t>
            </a:r>
            <a:endParaRPr lang="en-US" altLang="zh-CN" dirty="0">
              <a:solidFill>
                <a:srgbClr val="FF0000"/>
              </a:solidFill>
            </a:endParaRPr>
          </a:p>
          <a:p>
            <a:r>
              <a:rPr lang="en-US" altLang="zh-CN" dirty="0"/>
              <a:t>2. </a:t>
            </a:r>
            <a:r>
              <a:rPr lang="zh-CN" altLang="en-US" dirty="0"/>
              <a:t>语篇</a:t>
            </a:r>
            <a:r>
              <a:rPr lang="zh-CN" altLang="en-US" b="1" dirty="0">
                <a:solidFill>
                  <a:srgbClr val="FF0000"/>
                </a:solidFill>
              </a:rPr>
              <a:t>概要</a:t>
            </a:r>
            <a:r>
              <a:rPr lang="zh-CN" altLang="en-US" dirty="0"/>
              <a:t>能力</a:t>
            </a:r>
            <a:endParaRPr lang="zh-CN" altLang="en-US" dirty="0"/>
          </a:p>
        </p:txBody>
      </p:sp>
      <p:sp>
        <p:nvSpPr>
          <p:cNvPr id="17" name="文本框 16"/>
          <p:cNvSpPr txBox="1"/>
          <p:nvPr/>
        </p:nvSpPr>
        <p:spPr>
          <a:xfrm>
            <a:off x="2391931" y="4285204"/>
            <a:ext cx="3190297" cy="2862322"/>
          </a:xfrm>
          <a:prstGeom prst="rect">
            <a:avLst/>
          </a:prstGeom>
          <a:noFill/>
        </p:spPr>
        <p:txBody>
          <a:bodyPr wrap="none" rtlCol="0">
            <a:spAutoFit/>
          </a:bodyPr>
          <a:lstStyle/>
          <a:p>
            <a:r>
              <a:rPr lang="en-US" altLang="zh-CN" dirty="0"/>
              <a:t>1. </a:t>
            </a:r>
            <a:r>
              <a:rPr lang="zh-CN" altLang="en-US" dirty="0"/>
              <a:t>所续写短文的词数应为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solidFill>
                  <a:srgbClr val="FF0000"/>
                </a:solidFill>
              </a:rPr>
              <a:t>至少使用</a:t>
            </a:r>
            <a:r>
              <a:rPr lang="en-US" altLang="zh-CN" dirty="0">
                <a:solidFill>
                  <a:srgbClr val="FF0000"/>
                </a:solidFill>
              </a:rPr>
              <a:t>5</a:t>
            </a:r>
            <a:r>
              <a:rPr lang="zh-CN" altLang="en-US" dirty="0">
                <a:solidFill>
                  <a:srgbClr val="FF0000"/>
                </a:solidFill>
              </a:rPr>
              <a:t>个短文中标有下</a:t>
            </a:r>
            <a:endParaRPr lang="en-US" altLang="zh-CN" dirty="0">
              <a:solidFill>
                <a:srgbClr val="FF0000"/>
              </a:solidFill>
            </a:endParaRPr>
          </a:p>
          <a:p>
            <a:r>
              <a:rPr lang="zh-CN" altLang="en-US" dirty="0">
                <a:solidFill>
                  <a:srgbClr val="FF0000"/>
                </a:solidFill>
              </a:rPr>
              <a:t>划线的关键词语；</a:t>
            </a:r>
            <a:endParaRPr lang="en-US" altLang="zh-CN" dirty="0">
              <a:solidFill>
                <a:srgbClr val="FF0000"/>
              </a:solidFill>
            </a:endParaRPr>
          </a:p>
          <a:p>
            <a:r>
              <a:rPr lang="en-US" altLang="zh-CN" dirty="0"/>
              <a:t>3. </a:t>
            </a:r>
            <a:r>
              <a:rPr lang="zh-CN" altLang="en-US" dirty="0"/>
              <a:t>续写部分分为两段，每段的</a:t>
            </a:r>
            <a:endParaRPr lang="en-US" altLang="zh-CN" dirty="0"/>
          </a:p>
          <a:p>
            <a:r>
              <a:rPr lang="zh-CN" altLang="en-US" dirty="0"/>
              <a:t>开头语已为你写好；</a:t>
            </a:r>
            <a:endParaRPr lang="en-US" altLang="zh-CN" dirty="0"/>
          </a:p>
          <a:p>
            <a:r>
              <a:rPr lang="en-US" altLang="zh-CN" dirty="0"/>
              <a:t>4. </a:t>
            </a:r>
            <a:r>
              <a:rPr lang="zh-CN" altLang="en-US" dirty="0"/>
              <a:t>续写完成后，请用</a:t>
            </a:r>
            <a:r>
              <a:rPr lang="zh-CN" altLang="en-US" dirty="0">
                <a:solidFill>
                  <a:srgbClr val="FF0000"/>
                </a:solidFill>
              </a:rPr>
              <a:t>下划线标</a:t>
            </a:r>
            <a:endParaRPr lang="en-US" altLang="zh-CN" dirty="0">
              <a:solidFill>
                <a:srgbClr val="FF0000"/>
              </a:solidFill>
            </a:endParaRPr>
          </a:p>
          <a:p>
            <a:r>
              <a:rPr lang="zh-CN" altLang="en-US" dirty="0">
                <a:solidFill>
                  <a:srgbClr val="FF0000"/>
                </a:solidFill>
              </a:rPr>
              <a:t>出你所使用的关键词语。</a:t>
            </a:r>
            <a:endParaRPr lang="en-US" altLang="zh-CN" dirty="0">
              <a:solidFill>
                <a:srgbClr val="FF0000"/>
              </a:solidFill>
            </a:endParaRPr>
          </a:p>
          <a:p>
            <a:endParaRPr lang="en-US" altLang="zh-CN" dirty="0"/>
          </a:p>
          <a:p>
            <a:endParaRPr lang="zh-CN" altLang="en-US" dirty="0"/>
          </a:p>
        </p:txBody>
      </p:sp>
      <p:sp>
        <p:nvSpPr>
          <p:cNvPr id="18" name="文本框 17"/>
          <p:cNvSpPr txBox="1"/>
          <p:nvPr/>
        </p:nvSpPr>
        <p:spPr>
          <a:xfrm>
            <a:off x="5906514" y="4311342"/>
            <a:ext cx="2170787" cy="1477328"/>
          </a:xfrm>
          <a:prstGeom prst="rect">
            <a:avLst/>
          </a:prstGeom>
          <a:noFill/>
        </p:spPr>
        <p:txBody>
          <a:bodyPr wrap="none" rtlCol="0">
            <a:spAutoFit/>
          </a:bodyPr>
          <a:lstStyle/>
          <a:p>
            <a:r>
              <a:rPr lang="en-US" altLang="zh-CN" dirty="0"/>
              <a:t>1. </a:t>
            </a:r>
            <a:r>
              <a:rPr lang="zh-CN" altLang="en-US" dirty="0"/>
              <a:t>续写词数应为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t>请按如下格式在</a:t>
            </a:r>
            <a:endParaRPr lang="en-US" altLang="zh-CN" dirty="0"/>
          </a:p>
          <a:p>
            <a:r>
              <a:rPr lang="zh-CN" altLang="en-US" dirty="0"/>
              <a:t>答题卡的相应位置</a:t>
            </a:r>
            <a:endParaRPr lang="en-US" altLang="zh-CN" dirty="0"/>
          </a:p>
          <a:p>
            <a:r>
              <a:rPr lang="zh-CN" altLang="en-US" dirty="0"/>
              <a:t>作答。</a:t>
            </a:r>
            <a:endParaRPr lang="zh-CN" altLang="en-US" dirty="0"/>
          </a:p>
        </p:txBody>
      </p:sp>
      <p:sp>
        <p:nvSpPr>
          <p:cNvPr id="19" name="文本框 18"/>
          <p:cNvSpPr txBox="1"/>
          <p:nvPr/>
        </p:nvSpPr>
        <p:spPr>
          <a:xfrm>
            <a:off x="8259016" y="4307977"/>
            <a:ext cx="3421129" cy="1200329"/>
          </a:xfrm>
          <a:prstGeom prst="rect">
            <a:avLst/>
          </a:prstGeom>
          <a:noFill/>
        </p:spPr>
        <p:txBody>
          <a:bodyPr wrap="none" rtlCol="0">
            <a:spAutoFit/>
          </a:bodyPr>
          <a:lstStyle/>
          <a:p>
            <a:r>
              <a:rPr lang="en-US" altLang="zh-CN" dirty="0"/>
              <a:t>1. </a:t>
            </a:r>
            <a:r>
              <a:rPr lang="zh-CN" altLang="en-US" dirty="0"/>
              <a:t>没有形式上的语意连贯；</a:t>
            </a:r>
            <a:endParaRPr lang="en-US" altLang="zh-CN" dirty="0"/>
          </a:p>
          <a:p>
            <a:r>
              <a:rPr lang="en-US" altLang="zh-CN" dirty="0"/>
              <a:t>2. </a:t>
            </a:r>
            <a:r>
              <a:rPr lang="zh-CN" altLang="en-US" dirty="0"/>
              <a:t>但要注意培养</a:t>
            </a:r>
            <a:r>
              <a:rPr lang="zh-CN" altLang="en-US" dirty="0">
                <a:solidFill>
                  <a:srgbClr val="FF0000"/>
                </a:solidFill>
              </a:rPr>
              <a:t>语篇分析能力</a:t>
            </a:r>
            <a:r>
              <a:rPr lang="zh-CN" altLang="en-US" dirty="0"/>
              <a:t>和</a:t>
            </a:r>
            <a:endParaRPr lang="en-US" altLang="zh-CN" dirty="0"/>
          </a:p>
          <a:p>
            <a:r>
              <a:rPr lang="zh-CN" altLang="en-US" dirty="0"/>
              <a:t>熟练掌握</a:t>
            </a:r>
            <a:r>
              <a:rPr lang="zh-CN" altLang="en-US" dirty="0">
                <a:solidFill>
                  <a:srgbClr val="FF0000"/>
                </a:solidFill>
              </a:rPr>
              <a:t>读写全过程</a:t>
            </a:r>
            <a:r>
              <a:rPr lang="zh-CN" altLang="en-US" dirty="0"/>
              <a:t>的</a:t>
            </a:r>
            <a:r>
              <a:rPr lang="zh-CN" altLang="en-US" dirty="0">
                <a:solidFill>
                  <a:srgbClr val="FF0000"/>
                </a:solidFill>
              </a:rPr>
              <a:t>衔接与连</a:t>
            </a:r>
            <a:endParaRPr lang="en-US" altLang="zh-CN" dirty="0">
              <a:solidFill>
                <a:srgbClr val="FF0000"/>
              </a:solidFill>
            </a:endParaRPr>
          </a:p>
          <a:p>
            <a:r>
              <a:rPr lang="zh-CN" altLang="en-US" dirty="0">
                <a:solidFill>
                  <a:srgbClr val="FF0000"/>
                </a:solidFill>
              </a:rPr>
              <a:t>贯手段</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sp>
        <p:nvSpPr>
          <p:cNvPr id="3" name="文本框 2"/>
          <p:cNvSpPr txBox="1"/>
          <p:nvPr/>
        </p:nvSpPr>
        <p:spPr>
          <a:xfrm>
            <a:off x="382384" y="1039276"/>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1</a:t>
            </a:r>
            <a:r>
              <a:rPr lang="zh-CN" altLang="en-US" sz="2400" dirty="0">
                <a:solidFill>
                  <a:schemeClr val="bg1"/>
                </a:solidFill>
                <a:latin typeface="方正粗黑宋简体" panose="02000000000000000000" pitchFamily="2" charset="-122"/>
                <a:ea typeface="方正粗黑宋简体" panose="02000000000000000000" pitchFamily="2" charset="-122"/>
              </a:rPr>
              <a:t>）以人物活动为接应点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性格冲突，内心矛盾</a:t>
            </a:r>
            <a:endParaRPr lang="zh-CN" altLang="en-US" sz="2400" b="1" dirty="0">
              <a:solidFill>
                <a:srgbClr val="00B0F0"/>
              </a:solidFill>
            </a:endParaRPr>
          </a:p>
        </p:txBody>
      </p:sp>
      <p:sp>
        <p:nvSpPr>
          <p:cNvPr id="4" name="文本框 3"/>
          <p:cNvSpPr txBox="1"/>
          <p:nvPr/>
        </p:nvSpPr>
        <p:spPr>
          <a:xfrm>
            <a:off x="382384" y="2089450"/>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2</a:t>
            </a:r>
            <a:r>
              <a:rPr lang="zh-CN" altLang="en-US" sz="2400" dirty="0">
                <a:solidFill>
                  <a:schemeClr val="bg1"/>
                </a:solidFill>
                <a:latin typeface="方正粗黑宋简体" panose="02000000000000000000" pitchFamily="2" charset="-122"/>
                <a:ea typeface="方正粗黑宋简体" panose="02000000000000000000" pitchFamily="2" charset="-122"/>
              </a:rPr>
              <a:t>）以情节发展为接应点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矛盾悬念，有效解决</a:t>
            </a:r>
            <a:endParaRPr lang="zh-CN" altLang="en-US" sz="2400" b="1" dirty="0">
              <a:solidFill>
                <a:srgbClr val="00B0F0"/>
              </a:solidFill>
            </a:endParaRPr>
          </a:p>
        </p:txBody>
      </p:sp>
      <p:sp>
        <p:nvSpPr>
          <p:cNvPr id="5" name="文本框 4"/>
          <p:cNvSpPr txBox="1"/>
          <p:nvPr/>
        </p:nvSpPr>
        <p:spPr>
          <a:xfrm>
            <a:off x="382383" y="3139624"/>
            <a:ext cx="5354351"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3</a:t>
            </a:r>
            <a:r>
              <a:rPr lang="zh-CN" altLang="en-US" sz="2400" dirty="0">
                <a:solidFill>
                  <a:schemeClr val="bg1"/>
                </a:solidFill>
                <a:latin typeface="方正粗黑宋简体" panose="02000000000000000000" pitchFamily="2" charset="-122"/>
                <a:ea typeface="方正粗黑宋简体" panose="02000000000000000000" pitchFamily="2" charset="-122"/>
              </a:rPr>
              <a:t>）以环境描写为接应点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sz="2400" b="1" dirty="0">
                <a:solidFill>
                  <a:srgbClr val="00B0F0"/>
                </a:solidFill>
              </a:rPr>
              <a:t>                   </a:t>
            </a:r>
            <a:r>
              <a:rPr lang="en-US" altLang="zh-CN" sz="2400" b="1" dirty="0" smtClean="0">
                <a:solidFill>
                  <a:srgbClr val="00B0F0"/>
                </a:solidFill>
              </a:rPr>
              <a:t>—— </a:t>
            </a:r>
            <a:r>
              <a:rPr lang="zh-CN" altLang="en-US" sz="2400" b="1" dirty="0">
                <a:solidFill>
                  <a:srgbClr val="00B0F0"/>
                </a:solidFill>
              </a:rPr>
              <a:t>环境相同，心境不同</a:t>
            </a:r>
            <a:endParaRPr lang="zh-CN" altLang="en-US" sz="2400" b="1" dirty="0">
              <a:solidFill>
                <a:srgbClr val="00B0F0"/>
              </a:solidFill>
            </a:endParaRPr>
          </a:p>
        </p:txBody>
      </p:sp>
      <p:sp>
        <p:nvSpPr>
          <p:cNvPr id="6" name="右箭头 5"/>
          <p:cNvSpPr/>
          <p:nvPr/>
        </p:nvSpPr>
        <p:spPr>
          <a:xfrm>
            <a:off x="382383" y="4486379"/>
            <a:ext cx="6758248" cy="177338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382383" y="4906846"/>
            <a:ext cx="5729454" cy="923330"/>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深谙隐喻之道，读懂言外之意；</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2. </a:t>
            </a:r>
            <a:r>
              <a:rPr lang="zh-CN" altLang="en-US" b="1" dirty="0">
                <a:latin typeface="微软雅黑" panose="020B0503020204020204" charset="-122"/>
                <a:ea typeface="微软雅黑" panose="020B0503020204020204" charset="-122"/>
              </a:rPr>
              <a:t>语义链的末端就是神经末梢，撩拨心弦，自然舒畅，</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无需名言警句，脱离语境的高大上。</a:t>
            </a:r>
            <a:endParaRPr lang="zh-CN" altLang="en-US" b="1" dirty="0">
              <a:latin typeface="微软雅黑" panose="020B0503020204020204" charset="-122"/>
              <a:ea typeface="微软雅黑" panose="020B0503020204020204" charset="-122"/>
            </a:endParaRPr>
          </a:p>
        </p:txBody>
      </p:sp>
      <p:sp>
        <p:nvSpPr>
          <p:cNvPr id="8" name="左箭头标注 7"/>
          <p:cNvSpPr/>
          <p:nvPr/>
        </p:nvSpPr>
        <p:spPr>
          <a:xfrm>
            <a:off x="7382719" y="1473983"/>
            <a:ext cx="3956858" cy="2892927"/>
          </a:xfrm>
          <a:prstGeom prst="leftArrow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21160" y="854610"/>
            <a:ext cx="2141933" cy="369332"/>
          </a:xfrm>
          <a:prstGeom prst="rect">
            <a:avLst/>
          </a:prstGeom>
          <a:noFill/>
        </p:spPr>
        <p:txBody>
          <a:bodyPr wrap="none" rtlCol="0">
            <a:spAutoFit/>
          </a:bodyPr>
          <a:lstStyle/>
          <a:p>
            <a:r>
              <a:rPr lang="en-US" altLang="zh-CN" dirty="0"/>
              <a:t>Appealing endings?</a:t>
            </a:r>
            <a:endParaRPr lang="zh-CN" altLang="en-US" dirty="0"/>
          </a:p>
        </p:txBody>
      </p:sp>
      <p:sp>
        <p:nvSpPr>
          <p:cNvPr id="10" name="文本框 9"/>
          <p:cNvSpPr txBox="1"/>
          <p:nvPr/>
        </p:nvSpPr>
        <p:spPr>
          <a:xfrm>
            <a:off x="8921160" y="1727450"/>
            <a:ext cx="2262158" cy="2127634"/>
          </a:xfrm>
          <a:prstGeom prst="rect">
            <a:avLst/>
          </a:prstGeom>
          <a:noFill/>
        </p:spPr>
        <p:txBody>
          <a:bodyPr wrap="none" rtlCol="0">
            <a:spAutoFit/>
          </a:bodyPr>
          <a:lstStyle/>
          <a:p>
            <a:pPr>
              <a:lnSpc>
                <a:spcPct val="150000"/>
              </a:lnSpc>
            </a:pPr>
            <a:r>
              <a:rPr lang="zh-CN" altLang="en-US" b="1" dirty="0">
                <a:latin typeface="微软雅黑" panose="020B0503020204020204" charset="-122"/>
                <a:ea typeface="微软雅黑" panose="020B0503020204020204" charset="-122"/>
              </a:rPr>
              <a:t>合情合理，出人意料</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寓情于景，情景交融</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这只悬念，留白想象</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合理推断，拔高立意</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情感真挚，激发共鸣</a:t>
            </a:r>
            <a:endParaRPr lang="zh-CN" altLang="en-US" b="1" dirty="0">
              <a:latin typeface="微软雅黑" panose="020B0503020204020204" charset="-122"/>
              <a:ea typeface="微软雅黑" panose="020B0503020204020204" charset="-122"/>
            </a:endParaRPr>
          </a:p>
        </p:txBody>
      </p:sp>
      <p:cxnSp>
        <p:nvCxnSpPr>
          <p:cNvPr id="11" name="直接连接符 10"/>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8" grpId="0" bldLvl="0"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r>
              <a:rPr lang="en-US" altLang="zh-CN" sz="2800" dirty="0">
                <a:solidFill>
                  <a:schemeClr val="bg1"/>
                </a:solidFill>
                <a:latin typeface="方正粗黑宋简体" panose="02000000000000000000" pitchFamily="2" charset="-122"/>
                <a:ea typeface="方正粗黑宋简体" panose="02000000000000000000" pitchFamily="2" charset="-122"/>
              </a:rPr>
              <a:t>1</a:t>
            </a:r>
            <a:r>
              <a:rPr lang="zh-CN" altLang="en-US" sz="2800" dirty="0">
                <a:solidFill>
                  <a:schemeClr val="bg1"/>
                </a:solidFill>
                <a:latin typeface="方正粗黑宋简体" panose="02000000000000000000" pitchFamily="2" charset="-122"/>
                <a:ea typeface="方正粗黑宋简体" panose="02000000000000000000" pitchFamily="2" charset="-122"/>
              </a:rPr>
              <a:t>）以人物活动为接应点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性格冲突，内心矛盾</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99506" y="1920979"/>
            <a:ext cx="11790332" cy="1938992"/>
          </a:xfrm>
          <a:prstGeom prst="rect">
            <a:avLst/>
          </a:prstGeom>
          <a:noFill/>
          <a:ln>
            <a:solidFill>
              <a:srgbClr val="FF000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原文首段：</a:t>
            </a:r>
            <a:r>
              <a:rPr lang="en-US" altLang="zh-CN" sz="2400" b="1" dirty="0">
                <a:solidFill>
                  <a:schemeClr val="bg1"/>
                </a:solidFill>
                <a:latin typeface="Times New Roman" panose="02020603050405020304" charset="0"/>
                <a:cs typeface="Times New Roman" panose="02020603050405020304" charset="0"/>
              </a:rPr>
              <a:t>I had an </a:t>
            </a:r>
            <a:r>
              <a:rPr lang="en-US" altLang="zh-CN" sz="2400" b="1" dirty="0">
                <a:solidFill>
                  <a:srgbClr val="00B0F0"/>
                </a:solidFill>
                <a:latin typeface="Times New Roman" panose="02020603050405020304" charset="0"/>
                <a:cs typeface="Times New Roman" panose="02020603050405020304" charset="0"/>
              </a:rPr>
              <a:t>interesting</a:t>
            </a:r>
            <a:r>
              <a:rPr lang="en-US" altLang="zh-CN" sz="2400" b="1" dirty="0">
                <a:solidFill>
                  <a:schemeClr val="bg1"/>
                </a:solidFill>
                <a:latin typeface="Times New Roman" panose="02020603050405020304" charset="0"/>
                <a:cs typeface="Times New Roman" panose="02020603050405020304" charset="0"/>
              </a:rPr>
              <a:t> childhood: It was filled with </a:t>
            </a:r>
            <a:r>
              <a:rPr lang="en-US" altLang="zh-CN" sz="2400" b="1" dirty="0">
                <a:solidFill>
                  <a:srgbClr val="FFFF00"/>
                </a:solidFill>
                <a:latin typeface="Times New Roman" panose="02020603050405020304" charset="0"/>
                <a:cs typeface="Times New Roman" panose="02020603050405020304" charset="0"/>
              </a:rPr>
              <a:t>surprise and amusements</a:t>
            </a:r>
            <a:r>
              <a:rPr lang="en-US" altLang="zh-CN" sz="2400" b="1" dirty="0">
                <a:solidFill>
                  <a:schemeClr val="bg1"/>
                </a:solidFill>
                <a:latin typeface="Times New Roman" panose="02020603050405020304" charset="0"/>
                <a:cs typeface="Times New Roman" panose="02020603050405020304" charset="0"/>
              </a:rPr>
              <a:t>,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all </a:t>
            </a:r>
            <a:r>
              <a:rPr lang="en-US" altLang="zh-CN" sz="2400" b="1" dirty="0">
                <a:solidFill>
                  <a:schemeClr val="bg1"/>
                </a:solidFill>
                <a:latin typeface="Times New Roman" panose="02020603050405020304" charset="0"/>
                <a:cs typeface="Times New Roman" panose="02020603050405020304" charset="0"/>
              </a:rPr>
              <a:t>because of my </a:t>
            </a:r>
            <a:r>
              <a:rPr lang="en-US" altLang="zh-CN" sz="2400" b="1" dirty="0" smtClean="0">
                <a:solidFill>
                  <a:schemeClr val="bg1"/>
                </a:solidFill>
                <a:latin typeface="Times New Roman" panose="02020603050405020304" charset="0"/>
                <a:cs typeface="Times New Roman" panose="02020603050405020304" charset="0"/>
              </a:rPr>
              <a:t>mother-loving</a:t>
            </a:r>
            <a:r>
              <a:rPr lang="en-US" altLang="zh-CN" sz="2400" b="1" dirty="0">
                <a:solidFill>
                  <a:schemeClr val="bg1"/>
                </a:solidFill>
                <a:latin typeface="Times New Roman" panose="02020603050405020304" charset="0"/>
                <a:cs typeface="Times New Roman" panose="02020603050405020304" charset="0"/>
              </a:rPr>
              <a:t>, sweet, and </a:t>
            </a:r>
            <a:r>
              <a:rPr lang="en-US" altLang="zh-CN" sz="2400" b="1" dirty="0">
                <a:solidFill>
                  <a:srgbClr val="FF0000"/>
                </a:solidFill>
                <a:latin typeface="Times New Roman" panose="02020603050405020304" charset="0"/>
                <a:cs typeface="Times New Roman" panose="02020603050405020304" charset="0"/>
              </a:rPr>
              <a:t>yet absent-minded and forgetful</a:t>
            </a:r>
            <a:r>
              <a:rPr lang="en-US" altLang="zh-CN" sz="2400" b="1" dirty="0">
                <a:solidFill>
                  <a:schemeClr val="bg1"/>
                </a:solidFill>
                <a:latin typeface="Times New Roman" panose="02020603050405020304" charset="0"/>
                <a:cs typeface="Times New Roman" panose="02020603050405020304" charset="0"/>
              </a:rPr>
              <a:t>. One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strange </a:t>
            </a:r>
            <a:r>
              <a:rPr lang="en-US" altLang="zh-CN" sz="2400" b="1" dirty="0">
                <a:solidFill>
                  <a:schemeClr val="bg1"/>
                </a:solidFill>
                <a:latin typeface="Times New Roman" panose="02020603050405020304" charset="0"/>
                <a:cs typeface="Times New Roman" panose="02020603050405020304" charset="0"/>
              </a:rPr>
              <a:t>family trip we took when I was </a:t>
            </a:r>
            <a:r>
              <a:rPr lang="en-US" altLang="zh-CN" sz="2400" b="1" dirty="0" smtClean="0">
                <a:solidFill>
                  <a:schemeClr val="bg1"/>
                </a:solidFill>
                <a:latin typeface="Times New Roman" panose="02020603050405020304" charset="0"/>
                <a:cs typeface="Times New Roman" panose="02020603050405020304" charset="0"/>
              </a:rPr>
              <a:t>Eleven </a:t>
            </a:r>
            <a:r>
              <a:rPr lang="en-US" altLang="zh-CN" sz="2400" b="1" dirty="0">
                <a:solidFill>
                  <a:schemeClr val="bg1"/>
                </a:solidFill>
                <a:latin typeface="Times New Roman" panose="02020603050405020304" charset="0"/>
                <a:cs typeface="Times New Roman" panose="02020603050405020304" charset="0"/>
              </a:rPr>
              <a:t>tells a lot about her.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i="1" dirty="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a:t>
            </a:r>
            <a:r>
              <a:rPr lang="en-US" altLang="zh-CN" sz="2400" b="1" i="1" dirty="0">
                <a:solidFill>
                  <a:schemeClr val="bg1"/>
                </a:solidFill>
                <a:latin typeface="Times New Roman" panose="02020603050405020304" charset="0"/>
                <a:cs typeface="Times New Roman" panose="02020603050405020304" charset="0"/>
              </a:rPr>
              <a:t>2017</a:t>
            </a:r>
            <a:r>
              <a:rPr lang="zh-CN" altLang="en-US" sz="2400" b="1" i="1" dirty="0">
                <a:solidFill>
                  <a:schemeClr val="bg1"/>
                </a:solidFill>
                <a:latin typeface="Times New Roman" panose="02020603050405020304" charset="0"/>
                <a:cs typeface="Times New Roman" panose="02020603050405020304" charset="0"/>
              </a:rPr>
              <a:t>年</a:t>
            </a:r>
            <a:r>
              <a:rPr lang="en-US" altLang="zh-CN" sz="2400" b="1" i="1" dirty="0">
                <a:solidFill>
                  <a:schemeClr val="bg1"/>
                </a:solidFill>
                <a:latin typeface="Times New Roman" panose="02020603050405020304" charset="0"/>
                <a:cs typeface="Times New Roman" panose="02020603050405020304" charset="0"/>
              </a:rPr>
              <a:t>11</a:t>
            </a:r>
            <a:r>
              <a:rPr lang="zh-CN" altLang="en-US" sz="2400" b="1" i="1" dirty="0">
                <a:solidFill>
                  <a:schemeClr val="bg1"/>
                </a:solidFill>
                <a:latin typeface="Times New Roman" panose="02020603050405020304" charset="0"/>
                <a:cs typeface="Times New Roman" panose="02020603050405020304" charset="0"/>
              </a:rPr>
              <a:t>月浙江省高考试题读后续写）</a:t>
            </a:r>
            <a:r>
              <a:rPr lang="en-US" altLang="zh-CN" sz="2400" b="1" i="1" dirty="0">
                <a:solidFill>
                  <a:schemeClr val="bg1"/>
                </a:solidFill>
                <a:latin typeface="Times New Roman" panose="02020603050405020304" charset="0"/>
                <a:cs typeface="Times New Roman" panose="02020603050405020304" charset="0"/>
              </a:rPr>
              <a:t> </a:t>
            </a:r>
            <a:endParaRPr lang="en-US" altLang="zh-CN" sz="2400" b="1" i="1" dirty="0">
              <a:solidFill>
                <a:schemeClr val="bg1"/>
              </a:solidFill>
              <a:latin typeface="Times New Roman" panose="02020603050405020304" charset="0"/>
              <a:cs typeface="Times New Roman" panose="02020603050405020304" charset="0"/>
            </a:endParaRPr>
          </a:p>
          <a:p>
            <a:endParaRPr lang="zh-CN" altLang="en-US" sz="2400" b="1" dirty="0">
              <a:latin typeface="Times New Roman" panose="02020603050405020304" charset="0"/>
              <a:cs typeface="Times New Roman" panose="02020603050405020304" charset="0"/>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续写：</a:t>
            </a:r>
            <a:r>
              <a:rPr lang="en-US" altLang="zh-CN" sz="2400" b="1" dirty="0">
                <a:solidFill>
                  <a:schemeClr val="bg1"/>
                </a:solidFill>
                <a:latin typeface="Times New Roman" panose="02020603050405020304" charset="0"/>
                <a:cs typeface="Times New Roman" panose="02020603050405020304" charset="0"/>
              </a:rPr>
              <a:t>This </a:t>
            </a:r>
            <a:r>
              <a:rPr lang="en-US" altLang="zh-CN" sz="2400" b="1" dirty="0">
                <a:solidFill>
                  <a:srgbClr val="FFFF00"/>
                </a:solidFill>
                <a:latin typeface="Times New Roman" panose="02020603050405020304" charset="0"/>
                <a:cs typeface="Times New Roman" panose="02020603050405020304" charset="0"/>
              </a:rPr>
              <a:t>trilling</a:t>
            </a:r>
            <a:r>
              <a:rPr lang="en-US" altLang="zh-CN" sz="2400" b="1" dirty="0">
                <a:solidFill>
                  <a:schemeClr val="bg1"/>
                </a:solidFill>
                <a:latin typeface="Times New Roman" panose="02020603050405020304" charset="0"/>
                <a:cs typeface="Times New Roman" panose="02020603050405020304" charset="0"/>
              </a:rPr>
              <a:t>, memorable trip reminded every now and then that Mom was not all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about </a:t>
            </a:r>
            <a:r>
              <a:rPr lang="en-US" altLang="zh-CN" sz="2400" b="1" dirty="0">
                <a:solidFill>
                  <a:srgbClr val="FF0000"/>
                </a:solidFill>
                <a:latin typeface="Times New Roman" panose="02020603050405020304" charset="0"/>
                <a:cs typeface="Times New Roman" panose="02020603050405020304" charset="0"/>
              </a:rPr>
              <a:t>an </a:t>
            </a:r>
            <a:r>
              <a:rPr lang="en-US" altLang="zh-CN" sz="2400" b="1" dirty="0" smtClean="0">
                <a:solidFill>
                  <a:srgbClr val="FF0000"/>
                </a:solidFill>
                <a:latin typeface="Times New Roman" panose="02020603050405020304" charset="0"/>
                <a:cs typeface="Times New Roman" panose="02020603050405020304" charset="0"/>
              </a:rPr>
              <a:t>absent-minded, forgetful </a:t>
            </a:r>
            <a:r>
              <a:rPr lang="en-US" altLang="zh-CN" sz="2400" b="1" dirty="0">
                <a:solidFill>
                  <a:schemeClr val="bg1"/>
                </a:solidFill>
                <a:latin typeface="Times New Roman" panose="02020603050405020304" charset="0"/>
                <a:cs typeface="Times New Roman" panose="02020603050405020304" charset="0"/>
              </a:rPr>
              <a:t>person, but was someone who was fully aware of how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to </a:t>
            </a:r>
            <a:r>
              <a:rPr lang="en-US" altLang="zh-CN" sz="2400" b="1" dirty="0">
                <a:solidFill>
                  <a:srgbClr val="00B0F0"/>
                </a:solidFill>
                <a:latin typeface="Times New Roman" panose="02020603050405020304" charset="0"/>
                <a:cs typeface="Times New Roman" panose="02020603050405020304" charset="0"/>
              </a:rPr>
              <a:t>add color </a:t>
            </a:r>
            <a:r>
              <a:rPr lang="en-US" altLang="zh-CN" sz="2400" b="1" dirty="0">
                <a:solidFill>
                  <a:schemeClr val="bg1"/>
                </a:solidFill>
                <a:latin typeface="Times New Roman" panose="02020603050405020304" charset="0"/>
                <a:cs typeface="Times New Roman" panose="02020603050405020304" charset="0"/>
              </a:rPr>
              <a:t>to daily life. It dawned on me that </a:t>
            </a:r>
            <a:r>
              <a:rPr lang="en-US" altLang="zh-CN" sz="2400" b="1" dirty="0" smtClean="0">
                <a:solidFill>
                  <a:schemeClr val="bg1"/>
                </a:solidFill>
                <a:latin typeface="Times New Roman" panose="02020603050405020304" charset="0"/>
                <a:cs typeface="Times New Roman" panose="02020603050405020304" charset="0"/>
              </a:rPr>
              <a:t>once </a:t>
            </a:r>
            <a:r>
              <a:rPr lang="en-US" altLang="zh-CN" sz="2400" b="1" dirty="0">
                <a:solidFill>
                  <a:schemeClr val="bg1"/>
                </a:solidFill>
                <a:latin typeface="Times New Roman" panose="02020603050405020304" charset="0"/>
                <a:cs typeface="Times New Roman" panose="02020603050405020304" charset="0"/>
              </a:rPr>
              <a:t>we </a:t>
            </a:r>
            <a:r>
              <a:rPr lang="en-US" altLang="zh-CN" sz="2400" b="1" dirty="0">
                <a:solidFill>
                  <a:srgbClr val="00B0F0"/>
                </a:solidFill>
                <a:latin typeface="Times New Roman" panose="02020603050405020304" charset="0"/>
                <a:cs typeface="Times New Roman" panose="02020603050405020304" charset="0"/>
              </a:rPr>
              <a:t>explored</a:t>
            </a:r>
            <a:r>
              <a:rPr lang="en-US" altLang="zh-CN" sz="2400" b="1" dirty="0">
                <a:solidFill>
                  <a:schemeClr val="bg1"/>
                </a:solidFill>
                <a:latin typeface="Times New Roman" panose="02020603050405020304" charset="0"/>
                <a:cs typeface="Times New Roman" panose="02020603050405020304" charset="0"/>
              </a:rPr>
              <a:t>, life would </a:t>
            </a:r>
            <a:r>
              <a:rPr lang="en-US" altLang="zh-CN" sz="2400" b="1" dirty="0">
                <a:solidFill>
                  <a:srgbClr val="00B0F0"/>
                </a:solidFill>
                <a:latin typeface="Times New Roman" panose="02020603050405020304" charset="0"/>
                <a:cs typeface="Times New Roman" panose="02020603050405020304" charset="0"/>
              </a:rPr>
              <a:t>embrace</a:t>
            </a:r>
            <a:r>
              <a:rPr lang="en-US" altLang="zh-CN" sz="2400" b="1" dirty="0">
                <a:solidFill>
                  <a:schemeClr val="bg1"/>
                </a:solidFill>
                <a:latin typeface="Times New Roman" panose="02020603050405020304" charset="0"/>
                <a:cs typeface="Times New Roman" panose="02020603050405020304" charset="0"/>
              </a:rPr>
              <a:t> you.</a:t>
            </a:r>
            <a:endParaRPr lang="en-US" altLang="zh-CN" sz="2400" b="1" dirty="0">
              <a:solidFill>
                <a:schemeClr val="bg1"/>
              </a:solidFill>
              <a:latin typeface="Times New Roman" panose="02020603050405020304" charset="0"/>
              <a:cs typeface="Times New Roman" panose="02020603050405020304" charset="0"/>
            </a:endParaRPr>
          </a:p>
          <a:p>
            <a:endParaRPr lang="en-US" altLang="zh-CN" sz="2400" b="1" dirty="0">
              <a:solidFill>
                <a:schemeClr val="bg1"/>
              </a:solidFill>
              <a:latin typeface="Times New Roman" panose="02020603050405020304" charset="0"/>
              <a:cs typeface="Times New Roman" panose="02020603050405020304" charset="0"/>
            </a:endParaRPr>
          </a:p>
          <a:p>
            <a:r>
              <a:rPr lang="zh-CN" altLang="en-US" sz="2400" b="1" dirty="0">
                <a:solidFill>
                  <a:srgbClr val="FF0000"/>
                </a:solidFill>
              </a:rPr>
              <a:t>由反求正</a:t>
            </a:r>
            <a:r>
              <a:rPr lang="zh-CN" altLang="en-US" sz="2400" b="1" dirty="0">
                <a:solidFill>
                  <a:schemeClr val="bg1"/>
                </a:solidFill>
              </a:rPr>
              <a:t>，反弹琵琶，既回扣全文，又通过与健忘妈妈旅行，人物形象反转：妈妈</a:t>
            </a:r>
            <a:r>
              <a:rPr lang="zh-CN" altLang="en-US" sz="2400" b="1" dirty="0" smtClean="0">
                <a:solidFill>
                  <a:schemeClr val="bg1"/>
                </a:solidFill>
              </a:rPr>
              <a:t>是</a:t>
            </a:r>
            <a:endParaRPr lang="en-US" altLang="zh-CN" sz="2400" b="1" dirty="0" smtClean="0">
              <a:solidFill>
                <a:schemeClr val="bg1"/>
              </a:solidFill>
            </a:endParaRPr>
          </a:p>
          <a:p>
            <a:r>
              <a:rPr lang="zh-CN" altLang="en-US" sz="2400" b="1" dirty="0" smtClean="0">
                <a:solidFill>
                  <a:schemeClr val="bg1"/>
                </a:solidFill>
              </a:rPr>
              <a:t>一</a:t>
            </a:r>
            <a:r>
              <a:rPr lang="zh-CN" altLang="en-US" sz="2400" b="1" dirty="0">
                <a:solidFill>
                  <a:schemeClr val="bg1"/>
                </a:solidFill>
              </a:rPr>
              <a:t>位能给我们带来</a:t>
            </a:r>
            <a:r>
              <a:rPr lang="zh-CN" altLang="en-US" sz="2400" b="1" dirty="0" smtClean="0">
                <a:solidFill>
                  <a:schemeClr val="bg1"/>
                </a:solidFill>
              </a:rPr>
              <a:t>多彩的</a:t>
            </a:r>
            <a:r>
              <a:rPr lang="zh-CN" altLang="en-US" sz="2400" b="1" dirty="0">
                <a:solidFill>
                  <a:schemeClr val="bg1"/>
                </a:solidFill>
              </a:rPr>
              <a:t>生活，教会我们人生道理。</a:t>
            </a:r>
            <a:endParaRPr lang="zh-CN" altLang="en-US" sz="2400" b="1" dirty="0">
              <a:solidFill>
                <a:schemeClr val="bg1"/>
              </a:solidFill>
            </a:endParaRPr>
          </a:p>
        </p:txBody>
      </p:sp>
      <p:sp>
        <p:nvSpPr>
          <p:cNvPr id="6" name="文本框 5"/>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0" y="27305"/>
            <a:ext cx="12037060" cy="6431280"/>
          </a:xfrm>
          <a:prstGeom prst="rect">
            <a:avLst/>
          </a:prstGeom>
          <a:noFill/>
        </p:spPr>
        <p:txBody>
          <a:bodyPr wrap="square" rtlCol="0" anchor="t">
            <a:spAutoFit/>
          </a:bodyPr>
          <a:lstStyle/>
          <a:p>
            <a:r>
              <a:rPr lang="en-US" altLang="zh-CN" sz="3600" dirty="0">
                <a:solidFill>
                  <a:srgbClr val="FF0000"/>
                </a:solidFill>
              </a:rPr>
              <a:t>2</a:t>
            </a:r>
            <a:r>
              <a:rPr lang="zh-CN" altLang="en-US" sz="3600" dirty="0">
                <a:solidFill>
                  <a:srgbClr val="FF0000"/>
                </a:solidFill>
              </a:rPr>
              <a:t>.合理拓展</a:t>
            </a:r>
            <a:r>
              <a:rPr lang="zh-CN" altLang="en-US" sz="3600" dirty="0" smtClean="0">
                <a:solidFill>
                  <a:srgbClr val="FF0000"/>
                </a:solidFill>
              </a:rPr>
              <a:t>，语义</a:t>
            </a:r>
            <a:r>
              <a:rPr lang="zh-CN" altLang="en-US" sz="3600" dirty="0">
                <a:solidFill>
                  <a:srgbClr val="FF0000"/>
                </a:solidFill>
              </a:rPr>
              <a:t>连贯， 彰显思维(优秀作品</a:t>
            </a:r>
            <a:r>
              <a:rPr lang="en-US" altLang="zh-CN" sz="3600" dirty="0">
                <a:solidFill>
                  <a:srgbClr val="FF0000"/>
                </a:solidFill>
              </a:rPr>
              <a:t>1</a:t>
            </a:r>
            <a:r>
              <a:rPr lang="zh-CN" altLang="en-US" sz="3600" dirty="0">
                <a:solidFill>
                  <a:srgbClr val="FF0000"/>
                </a:solidFill>
              </a:rPr>
              <a:t>评析)</a:t>
            </a:r>
            <a:endParaRPr lang="zh-CN" altLang="en-US" sz="3600" dirty="0">
              <a:solidFill>
                <a:srgbClr val="FF0000"/>
              </a:solidFill>
            </a:endParaRPr>
          </a:p>
          <a:p>
            <a:r>
              <a:rPr lang="zh-CN" altLang="en-US" sz="2800" dirty="0">
                <a:latin typeface="Times New Roman" panose="02020603050405020304" charset="0"/>
                <a:cs typeface="Times New Roman" panose="02020603050405020304" charset="0"/>
              </a:rPr>
              <a:t>To whom it may concern，</a:t>
            </a:r>
            <a:endParaRPr lang="zh-CN" altLang="en-US" sz="2800" dirty="0">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rPr>
              <a:t>  I’m </a:t>
            </a:r>
            <a:r>
              <a:rPr lang="en-US" altLang="zh-CN" sz="2800" dirty="0" err="1">
                <a:latin typeface="Times New Roman" panose="02020603050405020304" charset="0"/>
                <a:cs typeface="Times New Roman" panose="02020603050405020304" charset="0"/>
              </a:rPr>
              <a:t>LiHua</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Learning you are recruiting volunteers </a:t>
            </a:r>
            <a:r>
              <a:rPr lang="en-US" altLang="zh-CN" sz="2800" dirty="0">
                <a:latin typeface="Times New Roman" panose="02020603050405020304" charset="0"/>
                <a:cs typeface="Times New Roman" panose="02020603050405020304" charset="0"/>
              </a:rPr>
              <a:t>t</a:t>
            </a:r>
            <a:r>
              <a:rPr lang="zh-CN" altLang="en-US" sz="2800" dirty="0">
                <a:latin typeface="Times New Roman" panose="02020603050405020304" charset="0"/>
                <a:cs typeface="Times New Roman" panose="02020603050405020304" charset="0"/>
              </a:rPr>
              <a:t>o</a:t>
            </a:r>
            <a:r>
              <a:rPr lang="en-US" altLang="zh-CN" sz="2800" dirty="0">
                <a:latin typeface="Times New Roman" panose="02020603050405020304" charset="0"/>
                <a:cs typeface="Times New Roman" panose="02020603050405020304" charset="0"/>
              </a:rPr>
              <a:t> g</a:t>
            </a:r>
            <a:r>
              <a:rPr lang="zh-CN" altLang="en-US" sz="2800" dirty="0">
                <a:latin typeface="Times New Roman" panose="02020603050405020304" charset="0"/>
                <a:cs typeface="Times New Roman" panose="02020603050405020304" charset="0"/>
              </a:rPr>
              <a:t>re</a:t>
            </a:r>
            <a:r>
              <a:rPr lang="en-US" altLang="zh-CN" sz="2800" dirty="0">
                <a:latin typeface="Times New Roman" panose="02020603050405020304" charset="0"/>
                <a:cs typeface="Times New Roman" panose="02020603050405020304" charset="0"/>
              </a:rPr>
              <a:t>e</a:t>
            </a:r>
            <a:r>
              <a:rPr lang="zh-CN" altLang="en-US" sz="2800" dirty="0">
                <a:latin typeface="Times New Roman" panose="02020603050405020304" charset="0"/>
                <a:cs typeface="Times New Roman" panose="02020603050405020304" charset="0"/>
              </a:rPr>
              <a:t>t foreign students</a:t>
            </a:r>
            <a:r>
              <a:rPr lang="en-US" altLang="zh-CN" sz="2800" dirty="0">
                <a:latin typeface="Times New Roman" panose="02020603050405020304" charset="0"/>
                <a:cs typeface="Times New Roman" panose="02020603050405020304" charset="0"/>
              </a:rPr>
              <a:t>, I’m w</a:t>
            </a:r>
            <a:r>
              <a:rPr lang="zh-CN" altLang="en-US" sz="2800" dirty="0">
                <a:latin typeface="Times New Roman" panose="02020603050405020304" charset="0"/>
                <a:cs typeface="Times New Roman" panose="02020603050405020304" charset="0"/>
              </a:rPr>
              <a:t>riting for </a:t>
            </a:r>
            <a:r>
              <a:rPr lang="en-US" altLang="zh-CN" sz="2800" dirty="0" err="1">
                <a:latin typeface="Times New Roman" panose="02020603050405020304" charset="0"/>
                <a:cs typeface="Times New Roman" panose="02020603050405020304" charset="0"/>
              </a:rPr>
              <a:t>th</a:t>
            </a:r>
            <a:r>
              <a:rPr lang="zh-CN" altLang="en-US" sz="2800" dirty="0">
                <a:latin typeface="Times New Roman" panose="02020603050405020304" charset="0"/>
                <a:cs typeface="Times New Roman" panose="02020603050405020304" charset="0"/>
              </a:rPr>
              <a:t>e position</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zh-CN" altLang="en-US" sz="2800" dirty="0">
                <a:solidFill>
                  <a:srgbClr val="FF0000"/>
                </a:solidFill>
                <a:latin typeface="Times New Roman" panose="02020603050405020304" charset="0"/>
                <a:cs typeface="Times New Roman" panose="02020603050405020304" charset="0"/>
              </a:rPr>
              <a:t>with </a:t>
            </a:r>
            <a:r>
              <a:rPr lang="en-US" altLang="zh-CN" sz="2800" dirty="0" err="1">
                <a:solidFill>
                  <a:srgbClr val="FF0000"/>
                </a:solidFill>
                <a:latin typeface="Times New Roman" panose="02020603050405020304" charset="0"/>
                <a:cs typeface="Times New Roman" panose="02020603050405020304" charset="0"/>
              </a:rPr>
              <a:t>th</a:t>
            </a:r>
            <a:r>
              <a:rPr lang="zh-CN" altLang="en-US" sz="2800" dirty="0">
                <a:solidFill>
                  <a:srgbClr val="FF0000"/>
                </a:solidFill>
                <a:latin typeface="Times New Roman" panose="02020603050405020304" charset="0"/>
                <a:cs typeface="Times New Roman" panose="02020603050405020304" charset="0"/>
              </a:rPr>
              <a:t>e purpose of improving my English level and </a:t>
            </a:r>
            <a:r>
              <a:rPr lang="en-US" altLang="zh-CN" sz="2800" dirty="0">
                <a:solidFill>
                  <a:srgbClr val="FF0000"/>
                </a:solidFill>
                <a:latin typeface="Times New Roman" panose="02020603050405020304" charset="0"/>
                <a:cs typeface="Times New Roman" panose="02020603050405020304" charset="0"/>
              </a:rPr>
              <a:t>ac</a:t>
            </a:r>
            <a:r>
              <a:rPr lang="zh-CN" altLang="en-US" sz="2800" dirty="0">
                <a:solidFill>
                  <a:srgbClr val="FF0000"/>
                </a:solidFill>
                <a:latin typeface="Times New Roman" panose="02020603050405020304" charset="0"/>
                <a:cs typeface="Times New Roman" panose="02020603050405020304" charset="0"/>
              </a:rPr>
              <a:t>c</a:t>
            </a:r>
            <a:r>
              <a:rPr lang="en-US" altLang="zh-CN" sz="2800" dirty="0">
                <a:solidFill>
                  <a:srgbClr val="FF0000"/>
                </a:solidFill>
                <a:latin typeface="Times New Roman" panose="02020603050405020304" charset="0"/>
                <a:cs typeface="Times New Roman" panose="02020603050405020304" charset="0"/>
              </a:rPr>
              <a:t>u</a:t>
            </a:r>
            <a:r>
              <a:rPr lang="zh-CN" altLang="en-US" sz="2800" dirty="0">
                <a:solidFill>
                  <a:srgbClr val="FF0000"/>
                </a:solidFill>
                <a:latin typeface="Times New Roman" panose="02020603050405020304" charset="0"/>
                <a:cs typeface="Times New Roman" panose="02020603050405020304" charset="0"/>
              </a:rPr>
              <a:t>mu</a:t>
            </a:r>
            <a:r>
              <a:rPr lang="en-US" altLang="zh-CN" sz="2800" dirty="0">
                <a:solidFill>
                  <a:srgbClr val="FF0000"/>
                </a:solidFill>
                <a:latin typeface="Times New Roman" panose="02020603050405020304" charset="0"/>
                <a:cs typeface="Times New Roman" panose="02020603050405020304" charset="0"/>
              </a:rPr>
              <a:t>l</a:t>
            </a:r>
            <a:r>
              <a:rPr lang="zh-CN" altLang="en-US" sz="2800" dirty="0">
                <a:solidFill>
                  <a:srgbClr val="FF0000"/>
                </a:solidFill>
                <a:latin typeface="Times New Roman" panose="02020603050405020304" charset="0"/>
                <a:cs typeface="Times New Roman" panose="02020603050405020304" charset="0"/>
              </a:rPr>
              <a:t>ating experience</a:t>
            </a:r>
            <a:r>
              <a:rPr lang="en-US" altLang="zh-CN" sz="2800" dirty="0">
                <a:solidFill>
                  <a:srgbClr val="FF0000"/>
                </a:solidFill>
                <a:latin typeface="Times New Roman" panose="02020603050405020304" charset="0"/>
                <a:cs typeface="Times New Roman" panose="02020603050405020304" charset="0"/>
              </a:rPr>
              <a:t>.</a:t>
            </a:r>
            <a:endParaRPr lang="en-US" altLang="zh-CN" sz="2800" dirty="0">
              <a:solidFill>
                <a:srgbClr val="FF0000"/>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rPr>
              <a:t>  Equip</a:t>
            </a:r>
            <a:r>
              <a:rPr lang="zh-CN" altLang="en-US" sz="2800" dirty="0">
                <a:latin typeface="Times New Roman" panose="02020603050405020304" charset="0"/>
                <a:cs typeface="Times New Roman" panose="02020603050405020304" charset="0"/>
              </a:rPr>
              <a:t>p</a:t>
            </a:r>
            <a:r>
              <a:rPr lang="en-US" altLang="zh-CN" sz="2800" dirty="0" err="1">
                <a:latin typeface="Times New Roman" panose="02020603050405020304" charset="0"/>
                <a:cs typeface="Times New Roman" panose="02020603050405020304" charset="0"/>
              </a:rPr>
              <a:t>ed</a:t>
            </a:r>
            <a:r>
              <a:rPr lang="zh-CN" altLang="en-US" sz="2800" dirty="0">
                <a:latin typeface="Times New Roman" panose="02020603050405020304" charset="0"/>
                <a:cs typeface="Times New Roman" panose="02020603050405020304" charset="0"/>
              </a:rPr>
              <a:t> with </a:t>
            </a:r>
            <a:r>
              <a:rPr lang="zh-CN" altLang="en-US" sz="2800" dirty="0">
                <a:solidFill>
                  <a:schemeClr val="tx2">
                    <a:lumMod val="60000"/>
                    <a:lumOff val="40000"/>
                  </a:schemeClr>
                </a:solidFill>
                <a:latin typeface="Times New Roman" panose="02020603050405020304" charset="0"/>
                <a:cs typeface="Times New Roman" panose="02020603050405020304" charset="0"/>
              </a:rPr>
              <a:t>excellent spoke</a:t>
            </a:r>
            <a:r>
              <a:rPr lang="en-US" altLang="zh-CN" sz="2800" dirty="0">
                <a:solidFill>
                  <a:schemeClr val="tx2">
                    <a:lumMod val="60000"/>
                    <a:lumOff val="40000"/>
                  </a:schemeClr>
                </a:solidFill>
                <a:latin typeface="Times New Roman" panose="02020603050405020304" charset="0"/>
                <a:cs typeface="Times New Roman" panose="02020603050405020304" charset="0"/>
              </a:rPr>
              <a:t>n</a:t>
            </a:r>
            <a:r>
              <a:rPr lang="zh-CN" altLang="en-US" sz="2800" dirty="0">
                <a:solidFill>
                  <a:schemeClr val="tx2">
                    <a:lumMod val="60000"/>
                    <a:lumOff val="40000"/>
                  </a:schemeClr>
                </a:solidFill>
                <a:latin typeface="Times New Roman" panose="02020603050405020304" charset="0"/>
                <a:cs typeface="Times New Roman" panose="02020603050405020304" charset="0"/>
              </a:rPr>
              <a:t> English</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en-US" altLang="zh-CN" sz="2800" dirty="0">
                <a:latin typeface="Times New Roman" panose="02020603050405020304" charset="0"/>
                <a:cs typeface="Times New Roman" panose="02020603050405020304" charset="0"/>
              </a:rPr>
              <a:t>I’m</a:t>
            </a:r>
            <a:r>
              <a:rPr lang="zh-CN" altLang="en-US" sz="2800" dirty="0">
                <a:latin typeface="Times New Roman" panose="02020603050405020304" charset="0"/>
                <a:cs typeface="Times New Roman" panose="02020603050405020304" charset="0"/>
              </a:rPr>
              <a:t> sure I can meet with your essential requirements</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a:t>
            </a:r>
            <a:r>
              <a:rPr lang="en-US" altLang="zh-CN" sz="2800" u="sng" dirty="0">
                <a:latin typeface="Times New Roman" panose="02020603050405020304" charset="0"/>
                <a:cs typeface="Times New Roman" panose="02020603050405020304" charset="0"/>
              </a:rPr>
              <a:t>A</a:t>
            </a:r>
            <a:r>
              <a:rPr lang="zh-CN" altLang="en-US" sz="2800" u="sng" dirty="0">
                <a:latin typeface="Times New Roman" panose="02020603050405020304" charset="0"/>
                <a:cs typeface="Times New Roman" panose="02020603050405020304" charset="0"/>
              </a:rPr>
              <a:t>dditionally</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having served the community as </a:t>
            </a:r>
            <a:r>
              <a:rPr lang="en-US" altLang="zh-CN" sz="2800" dirty="0">
                <a:latin typeface="Times New Roman" panose="02020603050405020304" charset="0"/>
                <a:cs typeface="Times New Roman" panose="02020603050405020304" charset="0"/>
              </a:rPr>
              <a:t>a </a:t>
            </a:r>
            <a:r>
              <a:rPr lang="zh-CN" altLang="en-US" sz="2800" dirty="0">
                <a:latin typeface="Times New Roman" panose="02020603050405020304" charset="0"/>
                <a:cs typeface="Times New Roman" panose="02020603050405020304" charset="0"/>
              </a:rPr>
              <a:t>volunteer for two years</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I </a:t>
            </a:r>
            <a:r>
              <a:rPr lang="zh-CN" altLang="en-US" sz="2800" dirty="0">
                <a:solidFill>
                  <a:schemeClr val="tx2">
                    <a:lumMod val="60000"/>
                    <a:lumOff val="40000"/>
                  </a:schemeClr>
                </a:solidFill>
                <a:latin typeface="Times New Roman" panose="02020603050405020304" charset="0"/>
                <a:cs typeface="Times New Roman" panose="02020603050405020304" charset="0"/>
              </a:rPr>
              <a:t>have sufficient relevant experience</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communication skills and teamwork spirit</a:t>
            </a:r>
            <a:r>
              <a:rPr lang="en-US" altLang="zh-CN" sz="2800" dirty="0">
                <a:latin typeface="Times New Roman" panose="02020603050405020304" charset="0"/>
                <a:cs typeface="Times New Roman" panose="02020603050405020304" charset="0"/>
              </a:rPr>
              <a:t>,</a:t>
            </a:r>
            <a:r>
              <a:rPr lang="zh-CN" altLang="en-US" sz="2800" dirty="0">
                <a:latin typeface="Times New Roman" panose="02020603050405020304" charset="0"/>
                <a:cs typeface="Times New Roman" panose="02020603050405020304" charset="0"/>
              </a:rPr>
              <a:t> which will enhance my confidence in </a:t>
            </a:r>
            <a:r>
              <a:rPr lang="en-US" altLang="zh-CN" sz="2800" dirty="0" err="1">
                <a:latin typeface="Times New Roman" panose="02020603050405020304" charset="0"/>
                <a:cs typeface="Times New Roman" panose="02020603050405020304" charset="0"/>
              </a:rPr>
              <a:t>th</a:t>
            </a:r>
            <a:r>
              <a:rPr lang="zh-CN" altLang="en-US" sz="2800" dirty="0">
                <a:latin typeface="Times New Roman" panose="02020603050405020304" charset="0"/>
                <a:cs typeface="Times New Roman" panose="02020603050405020304" charset="0"/>
              </a:rPr>
              <a:t>e jo</a:t>
            </a:r>
            <a:r>
              <a:rPr lang="en-US" altLang="zh-CN" sz="2800" dirty="0">
                <a:latin typeface="Times New Roman" panose="02020603050405020304" charset="0"/>
                <a:cs typeface="Times New Roman" panose="02020603050405020304" charset="0"/>
              </a:rPr>
              <a:t>.</a:t>
            </a:r>
            <a:endParaRPr lang="en-US" altLang="zh-CN" sz="2800" dirty="0">
              <a:solidFill>
                <a:srgbClr val="FF0000"/>
              </a:solidFill>
              <a:latin typeface="Times New Roman" panose="02020603050405020304" charset="0"/>
              <a:cs typeface="Times New Roman" panose="02020603050405020304" charset="0"/>
            </a:endParaRPr>
          </a:p>
          <a:p>
            <a:r>
              <a:rPr lang="zh-CN" altLang="en-US" sz="2800" dirty="0">
                <a:solidFill>
                  <a:srgbClr val="FF0000"/>
                </a:solidFill>
                <a:latin typeface="Times New Roman" panose="02020603050405020304" charset="0"/>
                <a:cs typeface="Times New Roman" panose="02020603050405020304" charset="0"/>
              </a:rPr>
              <a:t> This being a precious opportunity to train myself,</a:t>
            </a:r>
            <a:r>
              <a:rPr lang="zh-CN" altLang="en-US" sz="2800" dirty="0">
                <a:latin typeface="Times New Roman" panose="02020603050405020304" charset="0"/>
                <a:cs typeface="Times New Roman" panose="02020603050405020304" charset="0"/>
              </a:rPr>
              <a:t> I shall be much obliged if you could consider me for the position.</a:t>
            </a:r>
            <a:endParaRPr lang="zh-CN" altLang="en-US" sz="2800" dirty="0">
              <a:latin typeface="Times New Roman" panose="02020603050405020304" charset="0"/>
              <a:cs typeface="Times New Roman" panose="02020603050405020304" charset="0"/>
            </a:endParaRPr>
          </a:p>
          <a:p>
            <a:r>
              <a:rPr lang="zh-CN" altLang="en-US" sz="2400" dirty="0"/>
              <a:t>逻辑清斯，层次分明，结构紧凑，简明现要，主要体现在：</a:t>
            </a:r>
            <a:r>
              <a:rPr lang="en-US" altLang="zh-CN" sz="2400" dirty="0"/>
              <a:t>Para1</a:t>
            </a:r>
            <a:r>
              <a:rPr lang="zh-CN" altLang="en-US" sz="2400" dirty="0"/>
              <a:t>（</a:t>
            </a:r>
            <a:r>
              <a:rPr lang="en-US" altLang="zh-CN" sz="2400" dirty="0"/>
              <a:t>background and purpose)</a:t>
            </a:r>
            <a:r>
              <a:rPr lang="zh-CN" altLang="zh-CN" sz="2400" dirty="0">
                <a:solidFill>
                  <a:srgbClr val="FF0000"/>
                </a:solidFill>
                <a:sym typeface="+mn-ea"/>
              </a:rPr>
              <a:t>很</a:t>
            </a:r>
            <a:r>
              <a:rPr lang="zh-CN" altLang="en-US" sz="2400" dirty="0">
                <a:solidFill>
                  <a:srgbClr val="FF0000"/>
                </a:solidFill>
                <a:sym typeface="+mn-ea"/>
              </a:rPr>
              <a:t>可贵的是作者神来之笔，在首段自然地带出了应聘目的</a:t>
            </a:r>
            <a:r>
              <a:rPr lang="en-US" altLang="zh-CN" sz="2400" dirty="0"/>
              <a:t> ;para2 </a:t>
            </a:r>
            <a:r>
              <a:rPr lang="zh-CN" altLang="en-US" sz="2400" dirty="0"/>
              <a:t>打动读者的匹配的应聘内容；</a:t>
            </a:r>
            <a:r>
              <a:rPr lang="en-US" altLang="zh-CN" sz="2400" dirty="0"/>
              <a:t>para3 </a:t>
            </a:r>
            <a:r>
              <a:rPr lang="zh-CN" altLang="en-US" sz="2400" dirty="0"/>
              <a:t>结束语，虽是套话，但有套路， "This being a precious opportunity to train myself, </a:t>
            </a:r>
            <a:r>
              <a:rPr lang="en-US" altLang="zh-CN" sz="2400" dirty="0"/>
              <a:t>I      ” </a:t>
            </a:r>
            <a:r>
              <a:rPr lang="zh-CN" altLang="en-US" sz="2400" dirty="0">
                <a:solidFill>
                  <a:srgbClr val="FF0000"/>
                </a:solidFill>
              </a:rPr>
              <a:t>大胆使用了独立主格结构，表达强烈愿望，但不失优雅风度</a:t>
            </a:r>
            <a:r>
              <a:rPr lang="en-US" altLang="zh-CN" sz="2400" dirty="0">
                <a:solidFill>
                  <a:srgbClr val="FF0000"/>
                </a:solidFill>
              </a:rPr>
              <a:t>; </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1</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）以人物活动为接应点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性格冲突，内心矛盾</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2" y="1892789"/>
            <a:ext cx="11930291" cy="1569660"/>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a:t>
            </a:r>
            <a:r>
              <a:rPr lang="zh-CN" altLang="en-US" sz="2400" dirty="0" smtClean="0">
                <a:solidFill>
                  <a:prstClr val="white"/>
                </a:solidFill>
                <a:latin typeface="方正粗黑宋简体" panose="02000000000000000000" pitchFamily="2" charset="-122"/>
                <a:ea typeface="方正粗黑宋简体" panose="02000000000000000000" pitchFamily="2" charset="-122"/>
              </a:rPr>
              <a:t>段</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“I’m going to miss you so much, Poppy, ”said the tall, thin teenager. He bent down to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a:t>
            </a:r>
            <a:r>
              <a:rPr lang="en-US" altLang="zh-CN" sz="2400" dirty="0" err="1" smtClean="0">
                <a:solidFill>
                  <a:prstClr val="white"/>
                </a:solidFill>
                <a:latin typeface="方正粗黑宋简体" panose="02000000000000000000" pitchFamily="2" charset="-122"/>
                <a:ea typeface="方正粗黑宋简体" panose="02000000000000000000" pitchFamily="2" charset="-122"/>
              </a:rPr>
              <a:t>olf</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friend goodbye. He stood up,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hugged</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parents and smiled,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trying not to let his emotions get the better of him</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endParaRPr lang="en-US" altLang="zh-CN" sz="2400" dirty="0" smtClean="0">
              <a:solidFill>
                <a:prstClr val="white"/>
              </a:solidFill>
              <a:latin typeface="方正粗黑宋简体" panose="02000000000000000000" pitchFamily="2" charset="-122"/>
              <a:ea typeface="方正粗黑宋简体" panose="02000000000000000000" pitchFamily="2" charset="-122"/>
            </a:endParaRPr>
          </a:p>
          <a:p>
            <a:pPr lvl="0"/>
            <a:r>
              <a:rPr lang="en-US" altLang="zh-CN" sz="2400" i="1" dirty="0">
                <a:solidFill>
                  <a:prstClr val="white"/>
                </a:solidFill>
                <a:latin typeface="方正粗黑宋简体" panose="02000000000000000000" pitchFamily="2" charset="-122"/>
                <a:ea typeface="方正粗黑宋简体" panose="02000000000000000000" pitchFamily="2" charset="-122"/>
              </a:rPr>
              <a:t> </a:t>
            </a:r>
            <a:r>
              <a:rPr lang="en-US" altLang="zh-CN" sz="2400"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smtClean="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11</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 </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1938992"/>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续写</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The boy </a:t>
            </a:r>
            <a:r>
              <a:rPr kumimoji="0" lang="en-US" altLang="zh-CN" sz="2400" b="1" i="0" u="none" strike="noStrike" kern="1200" cap="none" spc="0" normalizeH="0" baseline="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beamed </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while </a:t>
            </a:r>
            <a:r>
              <a:rPr kumimoji="0" lang="en-US" altLang="zh-CN" sz="2400" b="1" i="0" u="none" strike="noStrike" kern="1200" cap="none" spc="0" normalizeH="0" baseline="0" noProof="0" dirty="0" smtClean="0">
                <a:ln>
                  <a:noFill/>
                </a:ln>
                <a:solidFill>
                  <a:srgbClr val="00B0F0"/>
                </a:solidFill>
                <a:effectLst/>
                <a:uLnTx/>
                <a:uFillTx/>
                <a:latin typeface="Times New Roman" panose="02020603050405020304" charset="0"/>
                <a:ea typeface="等线" panose="02010600030101010101" charset="-122"/>
                <a:cs typeface="Times New Roman" panose="02020603050405020304" charset="0"/>
              </a:rPr>
              <a:t>patting</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both dogs:</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“I don’t know if I should feel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thrilled </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for having a new puppy or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sad</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because Poppy had found a new best friend!” </a:t>
            </a: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FF0000"/>
                </a:solidFill>
                <a:effectLst/>
                <a:uLnTx/>
                <a:uFillTx/>
                <a:latin typeface="等线" panose="02010600030101010101" charset="-122"/>
                <a:ea typeface="等线" panose="02010600030101010101" charset="-122"/>
                <a:cs typeface="+mn-cs"/>
              </a:rPr>
              <a:t>由</a:t>
            </a:r>
            <a:r>
              <a:rPr lang="zh-CN" altLang="en-US" sz="2400" b="1" dirty="0" smtClean="0">
                <a:solidFill>
                  <a:srgbClr val="FF0000"/>
                </a:solidFill>
                <a:latin typeface="等线" panose="02010600030101010101" charset="-122"/>
                <a:ea typeface="等线" panose="02010600030101010101" charset="-122"/>
              </a:rPr>
              <a:t>表及里</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，对男孩子来说“</a:t>
            </a:r>
            <a:r>
              <a:rPr kumimoji="0" lang="en-US" altLang="zh-CN"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Poppy </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找到新朋友是喜是忧”，思考离别的意义，反映内心的触动和成长。</a:t>
            </a:r>
            <a:endParaRPr kumimoji="0" lang="zh-CN" altLang="en-US" sz="2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2</a:t>
            </a:r>
            <a:r>
              <a:rPr lang="zh-CN" altLang="en-US" sz="2800" dirty="0">
                <a:solidFill>
                  <a:prstClr val="white"/>
                </a:solidFill>
                <a:latin typeface="方正粗黑宋简体" panose="02000000000000000000" pitchFamily="2" charset="-122"/>
                <a:ea typeface="方正粗黑宋简体" panose="02000000000000000000" pitchFamily="2" charset="-122"/>
              </a:rPr>
              <a:t>）以情节发展为接应点 </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矛盾悬念，有效解决</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2" y="1892789"/>
            <a:ext cx="11930291" cy="1477328"/>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lang="en-US" altLang="zh-CN" sz="2400" dirty="0">
                <a:solidFill>
                  <a:prstClr val="white"/>
                </a:solidFill>
                <a:latin typeface="方正粗黑宋简体" panose="02000000000000000000" pitchFamily="2" charset="-122"/>
                <a:ea typeface="方正粗黑宋简体" panose="02000000000000000000" pitchFamily="2" charset="-122"/>
              </a:rPr>
              <a:t>: One fall, my wife Elli and I had </a:t>
            </a:r>
            <a:r>
              <a:rPr lang="en-US" altLang="zh-CN" sz="2400" dirty="0">
                <a:solidFill>
                  <a:srgbClr val="FF0000"/>
                </a:solidFill>
                <a:latin typeface="方正粗黑宋简体" panose="02000000000000000000" pitchFamily="2" charset="-122"/>
                <a:ea typeface="方正粗黑宋简体" panose="02000000000000000000" pitchFamily="2" charset="-122"/>
              </a:rPr>
              <a:t>a single goal</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B0F0"/>
                </a:solidFill>
                <a:latin typeface="方正粗黑宋简体" panose="02000000000000000000" pitchFamily="2" charset="-122"/>
                <a:ea typeface="方正粗黑宋简体" panose="02000000000000000000" pitchFamily="2" charset="-122"/>
              </a:rPr>
              <a:t>to photograph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polar</a:t>
            </a:r>
            <a:endParaRPr lang="en-US" altLang="zh-CN" sz="2400" dirty="0" smtClean="0">
              <a:solidFill>
                <a:srgbClr val="00B0F0"/>
              </a:solidFill>
              <a:latin typeface="方正粗黑宋简体" panose="02000000000000000000" pitchFamily="2" charset="-122"/>
              <a:ea typeface="方正粗黑宋简体" panose="02000000000000000000" pitchFamily="2" charset="-122"/>
            </a:endParaRPr>
          </a:p>
          <a:p>
            <a:pPr lvl="0"/>
            <a:r>
              <a:rPr lang="en-US" altLang="zh-CN" sz="2400" dirty="0" smtClean="0">
                <a:solidFill>
                  <a:srgbClr val="00B0F0"/>
                </a:solidFill>
                <a:latin typeface="方正粗黑宋简体" panose="02000000000000000000" pitchFamily="2" charset="-122"/>
                <a:ea typeface="方正粗黑宋简体" panose="02000000000000000000" pitchFamily="2" charset="-122"/>
              </a:rPr>
              <a:t>bears</a:t>
            </a:r>
            <a:r>
              <a:rPr lang="en-US" altLang="zh-CN" sz="2400" dirty="0">
                <a:solidFill>
                  <a:prstClr val="white"/>
                </a:solidFill>
                <a:latin typeface="方正粗黑宋简体" panose="02000000000000000000" pitchFamily="2" charset="-122"/>
                <a:ea typeface="方正粗黑宋简体" panose="02000000000000000000" pitchFamily="2" charset="-122"/>
              </a:rPr>
              <a:t>. We were saying at a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research camp </a:t>
            </a:r>
            <a:r>
              <a:rPr lang="en-US" altLang="zh-CN" sz="2400" dirty="0">
                <a:solidFill>
                  <a:prstClr val="white"/>
                </a:solidFill>
                <a:latin typeface="方正粗黑宋简体" panose="02000000000000000000" pitchFamily="2" charset="-122"/>
                <a:ea typeface="方正粗黑宋简体" panose="02000000000000000000" pitchFamily="2" charset="-122"/>
              </a:rPr>
              <a:t>outside “the polar bear capital of the world”-the town of Churchill in Manitoba, Canada.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After we calmed down, the locals told us that the bears were losing their homes and food because of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human </a:t>
            </a:r>
            <a:r>
              <a:rPr lang="en-US" altLang="zh-CN" sz="2400" dirty="0">
                <a:solidFill>
                  <a:prstClr val="white"/>
                </a:solidFill>
                <a:latin typeface="方正粗黑宋简体" panose="02000000000000000000" pitchFamily="2" charset="-122"/>
                <a:ea typeface="方正粗黑宋简体" panose="02000000000000000000" pitchFamily="2" charset="-122"/>
              </a:rPr>
              <a:t>activities and climate changes. On the way back home, I checked </a:t>
            </a:r>
            <a:r>
              <a:rPr lang="en-US" altLang="zh-CN" sz="2400" dirty="0">
                <a:solidFill>
                  <a:srgbClr val="00B0F0"/>
                </a:solidFill>
                <a:latin typeface="方正粗黑宋简体" panose="02000000000000000000" pitchFamily="2" charset="-122"/>
                <a:ea typeface="方正粗黑宋简体" panose="02000000000000000000" pitchFamily="2" charset="-122"/>
              </a:rPr>
              <a:t>the precious pictures </a:t>
            </a:r>
            <a:r>
              <a:rPr lang="en-US" altLang="zh-CN" sz="2400" dirty="0">
                <a:solidFill>
                  <a:prstClr val="white"/>
                </a:solidFill>
                <a:latin typeface="方正粗黑宋简体" panose="02000000000000000000" pitchFamily="2" charset="-122"/>
                <a:ea typeface="方正粗黑宋简体" panose="02000000000000000000" pitchFamily="2" charset="-122"/>
              </a:rPr>
              <a:t>in the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camera,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lost </a:t>
            </a:r>
            <a:r>
              <a:rPr lang="en-US" altLang="zh-CN" sz="2400" dirty="0">
                <a:solidFill>
                  <a:srgbClr val="FF0000"/>
                </a:solidFill>
                <a:latin typeface="方正粗黑宋简体" panose="02000000000000000000" pitchFamily="2" charset="-122"/>
                <a:ea typeface="方正粗黑宋简体" panose="02000000000000000000" pitchFamily="2" charset="-122"/>
              </a:rPr>
              <a:t>in thought</a:t>
            </a:r>
            <a:r>
              <a:rPr lang="en-US" altLang="zh-CN" sz="2400" dirty="0">
                <a:solidFill>
                  <a:prstClr val="white"/>
                </a:solidFill>
                <a:latin typeface="方正粗黑宋简体" panose="02000000000000000000" pitchFamily="2" charset="-122"/>
                <a:ea typeface="方正粗黑宋简体" panose="02000000000000000000" pitchFamily="2" charset="-122"/>
              </a:rPr>
              <a:t>.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由一及重</a:t>
            </a:r>
            <a:r>
              <a:rPr lang="zh-CN" altLang="en-US" sz="2400" b="1" dirty="0">
                <a:solidFill>
                  <a:prstClr val="white"/>
                </a:solidFill>
                <a:latin typeface="等线" panose="02010600030101010101" charset="-122"/>
                <a:ea typeface="等线" panose="02010600030101010101" charset="-122"/>
              </a:rPr>
              <a:t>， 由个人个人经历及“</a:t>
            </a:r>
            <a:r>
              <a:rPr lang="en-US" altLang="zh-CN" sz="2400" b="1" dirty="0">
                <a:solidFill>
                  <a:prstClr val="white"/>
                </a:solidFill>
                <a:latin typeface="等线" panose="02010600030101010101" charset="-122"/>
                <a:ea typeface="等线" panose="02010600030101010101" charset="-122"/>
              </a:rPr>
              <a:t>a single goal”</a:t>
            </a:r>
            <a:r>
              <a:rPr lang="zh-CN" altLang="en-US" sz="2400" b="1" dirty="0">
                <a:solidFill>
                  <a:prstClr val="white"/>
                </a:solidFill>
                <a:latin typeface="等线" panose="02010600030101010101" charset="-122"/>
                <a:ea typeface="等线" panose="02010600030101010101" charset="-122"/>
              </a:rPr>
              <a:t>联系“人类活动对动物生存环境的负面影响”，紧扣主题</a:t>
            </a:r>
            <a:r>
              <a:rPr lang="zh-CN" altLang="en-US" sz="2400" b="1" dirty="0" smtClean="0">
                <a:solidFill>
                  <a:prstClr val="white"/>
                </a:solidFill>
                <a:latin typeface="等线" panose="02010600030101010101" charset="-122"/>
                <a:ea typeface="等线" panose="02010600030101010101" charset="-122"/>
              </a:rPr>
              <a:t>适当呼吁</a:t>
            </a:r>
            <a:r>
              <a:rPr lang="zh-CN" altLang="en-US" sz="2400" b="1" dirty="0">
                <a:solidFill>
                  <a:prstClr val="white"/>
                </a:solidFill>
                <a:latin typeface="等线" panose="02010600030101010101" charset="-122"/>
                <a:ea typeface="等线" panose="02010600030101010101" charset="-122"/>
              </a:rPr>
              <a:t>，升华到“环境保护”大主题</a:t>
            </a:r>
            <a:r>
              <a:rPr lang="zh-CN" altLang="en-US" sz="2400" b="1" dirty="0" smtClean="0">
                <a:solidFill>
                  <a:prstClr val="white"/>
                </a:solidFill>
                <a:latin typeface="等线" panose="02010600030101010101" charset="-122"/>
                <a:ea typeface="等线" panose="02010600030101010101" charset="-122"/>
              </a:rPr>
              <a:t>。</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2</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）以情节发展为接应点 </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矛盾悬念，有效解决</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836986" cy="1569660"/>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kumimoji="0" lang="en-US" altLang="zh-CN"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 </a:t>
            </a:r>
            <a:r>
              <a:rPr lang="en-US" altLang="zh-CN" sz="2400" dirty="0">
                <a:solidFill>
                  <a:prstClr val="white"/>
                </a:solidFill>
                <a:latin typeface="方正粗黑宋简体" panose="02000000000000000000" pitchFamily="2" charset="-122"/>
                <a:ea typeface="方正粗黑宋简体" panose="02000000000000000000" pitchFamily="2" charset="-122"/>
              </a:rPr>
              <a:t>The Meredith family lived in a small community. As the economy was in decline, some people in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the </a:t>
            </a:r>
            <a:r>
              <a:rPr lang="en-US" altLang="zh-CN" sz="2400" dirty="0">
                <a:solidFill>
                  <a:prstClr val="white"/>
                </a:solidFill>
                <a:latin typeface="方正粗黑宋简体" panose="02000000000000000000" pitchFamily="2" charset="-122"/>
                <a:ea typeface="方正粗黑宋简体" panose="02000000000000000000" pitchFamily="2" charset="-122"/>
              </a:rPr>
              <a:t>town had lost their jobs. Many of their families were </a:t>
            </a:r>
            <a:r>
              <a:rPr lang="en-US" altLang="zh-CN" sz="2400" dirty="0">
                <a:solidFill>
                  <a:srgbClr val="FF0000"/>
                </a:solidFill>
                <a:latin typeface="方正粗黑宋简体" panose="02000000000000000000" pitchFamily="2" charset="-122"/>
                <a:ea typeface="方正粗黑宋简体" panose="02000000000000000000" pitchFamily="2" charset="-122"/>
              </a:rPr>
              <a:t>struggling make ends meet</a:t>
            </a:r>
            <a:r>
              <a:rPr lang="en-US" altLang="zh-CN" sz="2400" dirty="0">
                <a:solidFill>
                  <a:prstClr val="white"/>
                </a:solidFill>
                <a:latin typeface="方正粗黑宋简体" panose="02000000000000000000" pitchFamily="2" charset="-122"/>
                <a:ea typeface="方正粗黑宋简体" panose="02000000000000000000" pitchFamily="2" charset="-122"/>
              </a:rPr>
              <a:t>. People were </a:t>
            </a:r>
            <a:r>
              <a:rPr lang="en-US" altLang="zh-CN" sz="2400" dirty="0">
                <a:solidFill>
                  <a:srgbClr val="00B0F0"/>
                </a:solidFill>
                <a:latin typeface="方正粗黑宋简体" panose="02000000000000000000" pitchFamily="2" charset="-122"/>
                <a:ea typeface="方正粗黑宋简体" panose="02000000000000000000" pitchFamily="2" charset="-122"/>
              </a:rPr>
              <a:t>trying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to </a:t>
            </a:r>
            <a:r>
              <a:rPr lang="en-US" altLang="zh-CN" sz="2400" dirty="0">
                <a:solidFill>
                  <a:srgbClr val="00B0F0"/>
                </a:solidFill>
                <a:latin typeface="方正粗黑宋简体" panose="02000000000000000000" pitchFamily="2" charset="-122"/>
                <a:ea typeface="方正粗黑宋简体" panose="02000000000000000000" pitchFamily="2" charset="-122"/>
              </a:rPr>
              <a:t>help each other meet the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challenges</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3" y="3802886"/>
            <a:ext cx="11836985" cy="2677656"/>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Although it was </a:t>
            </a:r>
            <a:r>
              <a:rPr lang="en-US" altLang="zh-CN" sz="2400" dirty="0">
                <a:solidFill>
                  <a:srgbClr val="FF0000"/>
                </a:solidFill>
                <a:latin typeface="方正粗黑宋简体" panose="02000000000000000000" pitchFamily="2" charset="-122"/>
                <a:ea typeface="方正粗黑宋简体" panose="02000000000000000000" pitchFamily="2" charset="-122"/>
              </a:rPr>
              <a:t>a hard time </a:t>
            </a:r>
            <a:r>
              <a:rPr lang="en-US" altLang="zh-CN" sz="2400" dirty="0">
                <a:solidFill>
                  <a:prstClr val="white"/>
                </a:solidFill>
                <a:latin typeface="方正粗黑宋简体" panose="02000000000000000000" pitchFamily="2" charset="-122"/>
                <a:ea typeface="方正粗黑宋简体" panose="02000000000000000000" pitchFamily="2" charset="-122"/>
              </a:rPr>
              <a:t>and people were </a:t>
            </a:r>
            <a:r>
              <a:rPr lang="en-US" altLang="zh-CN" sz="2400" dirty="0">
                <a:solidFill>
                  <a:srgbClr val="FF0000"/>
                </a:solidFill>
                <a:latin typeface="方正粗黑宋简体" panose="02000000000000000000" pitchFamily="2" charset="-122"/>
                <a:ea typeface="方正粗黑宋简体" panose="02000000000000000000" pitchFamily="2" charset="-122"/>
              </a:rPr>
              <a:t>tightening their belts</a:t>
            </a:r>
            <a:r>
              <a:rPr lang="en-US" altLang="zh-CN" sz="2400" dirty="0">
                <a:solidFill>
                  <a:prstClr val="white"/>
                </a:solidFill>
                <a:latin typeface="方正粗黑宋简体" panose="02000000000000000000" pitchFamily="2" charset="-122"/>
                <a:ea typeface="方正粗黑宋简体" panose="02000000000000000000" pitchFamily="2" charset="-122"/>
              </a:rPr>
              <a:t>, Bernard’s business worked out quite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well </a:t>
            </a:r>
            <a:r>
              <a:rPr lang="en-US" altLang="zh-CN" sz="2400" dirty="0">
                <a:solidFill>
                  <a:prstClr val="white"/>
                </a:solidFill>
                <a:latin typeface="方正粗黑宋简体" panose="02000000000000000000" pitchFamily="2" charset="-122"/>
                <a:ea typeface="方正粗黑宋简体" panose="02000000000000000000" pitchFamily="2" charset="-122"/>
              </a:rPr>
              <a:t>and everyone was ready to buy one pack to </a:t>
            </a:r>
            <a:r>
              <a:rPr lang="en-US" altLang="zh-CN" sz="2400" dirty="0">
                <a:solidFill>
                  <a:srgbClr val="00B0F0"/>
                </a:solidFill>
                <a:latin typeface="方正粗黑宋简体" panose="02000000000000000000" pitchFamily="2" charset="-122"/>
                <a:ea typeface="方正粗黑宋简体" panose="02000000000000000000" pitchFamily="2" charset="-122"/>
              </a:rPr>
              <a:t>support </a:t>
            </a:r>
            <a:r>
              <a:rPr lang="en-US" altLang="zh-CN" sz="2400" dirty="0">
                <a:solidFill>
                  <a:prstClr val="white"/>
                </a:solidFill>
                <a:latin typeface="方正粗黑宋简体" panose="02000000000000000000" pitchFamily="2" charset="-122"/>
                <a:ea typeface="方正粗黑宋简体" panose="02000000000000000000" pitchFamily="2" charset="-122"/>
              </a:rPr>
              <a:t>him. … It turned out that their efforts not only </a:t>
            </a:r>
            <a:r>
              <a:rPr lang="en-US" altLang="zh-CN" sz="2400" dirty="0">
                <a:solidFill>
                  <a:srgbClr val="00B0F0"/>
                </a:solidFill>
                <a:latin typeface="方正粗黑宋简体" panose="02000000000000000000" pitchFamily="2" charset="-122"/>
                <a:ea typeface="方正粗黑宋简体" panose="02000000000000000000" pitchFamily="2" charset="-122"/>
              </a:rPr>
              <a:t>helped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a </a:t>
            </a:r>
            <a:r>
              <a:rPr lang="en-US" altLang="zh-CN" sz="2400" dirty="0">
                <a:solidFill>
                  <a:srgbClr val="00B0F0"/>
                </a:solidFill>
                <a:latin typeface="方正粗黑宋简体" panose="02000000000000000000" pitchFamily="2" charset="-122"/>
                <a:ea typeface="方正粗黑宋简体" panose="02000000000000000000" pitchFamily="2" charset="-122"/>
              </a:rPr>
              <a:t>brother in need</a:t>
            </a:r>
            <a:r>
              <a:rPr lang="en-US" altLang="zh-CN" sz="2400" dirty="0">
                <a:solidFill>
                  <a:prstClr val="white"/>
                </a:solidFill>
                <a:latin typeface="方正粗黑宋简体" panose="02000000000000000000" pitchFamily="2" charset="-122"/>
                <a:ea typeface="方正粗黑宋简体" panose="02000000000000000000" pitchFamily="2" charset="-122"/>
              </a:rPr>
              <a:t>, but also gave themselves the sweet taste of </a:t>
            </a:r>
            <a:r>
              <a:rPr lang="en-US" altLang="zh-CN" sz="2400" dirty="0">
                <a:solidFill>
                  <a:srgbClr val="00B0F0"/>
                </a:solidFill>
                <a:latin typeface="方正粗黑宋简体" panose="02000000000000000000" pitchFamily="2" charset="-122"/>
                <a:ea typeface="方正粗黑宋简体" panose="02000000000000000000" pitchFamily="2" charset="-122"/>
              </a:rPr>
              <a:t>helping others</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由事及理</a:t>
            </a:r>
            <a:r>
              <a:rPr lang="zh-CN" altLang="en-US" sz="2400" b="1" dirty="0">
                <a:solidFill>
                  <a:prstClr val="white"/>
                </a:solidFill>
                <a:latin typeface="等线" panose="02010600030101010101" charset="-122"/>
                <a:ea typeface="等线" panose="02010600030101010101" charset="-122"/>
              </a:rPr>
              <a:t>， 由“帮助小男孩卖爆米花”讲述“只要乐于助人，就总有办法摆脱困境，且内心幸福”的道理，起</a:t>
            </a:r>
            <a:r>
              <a:rPr lang="zh-CN" altLang="en-US" sz="2400" b="1" dirty="0" smtClean="0">
                <a:solidFill>
                  <a:prstClr val="white"/>
                </a:solidFill>
                <a:latin typeface="等线" panose="02010600030101010101" charset="-122"/>
                <a:ea typeface="等线" panose="02010600030101010101" charset="-122"/>
              </a:rPr>
              <a:t>到画龙点睛</a:t>
            </a:r>
            <a:r>
              <a:rPr lang="zh-CN" altLang="en-US" sz="2400" b="1" dirty="0">
                <a:solidFill>
                  <a:prstClr val="white"/>
                </a:solidFill>
                <a:latin typeface="等线" panose="02010600030101010101" charset="-122"/>
                <a:ea typeface="等线" panose="02010600030101010101" charset="-122"/>
              </a:rPr>
              <a:t>，传递正能量的效果。</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3</a:t>
            </a:r>
            <a:r>
              <a:rPr lang="zh-CN" altLang="en-US" sz="2800" dirty="0">
                <a:solidFill>
                  <a:prstClr val="white"/>
                </a:solidFill>
                <a:latin typeface="方正粗黑宋简体" panose="02000000000000000000" pitchFamily="2" charset="-122"/>
                <a:ea typeface="方正粗黑宋简体" panose="02000000000000000000" pitchFamily="2" charset="-122"/>
              </a:rPr>
              <a:t>）以环境描写为接应点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环境相同，心境不同</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As Mac pedaled along alone, he thought fondly of </a:t>
            </a:r>
            <a:r>
              <a:rPr lang="en-US" altLang="zh-CN" sz="2400" dirty="0">
                <a:solidFill>
                  <a:srgbClr val="FFFF00"/>
                </a:solidFill>
                <a:latin typeface="方正粗黑宋简体" panose="02000000000000000000" pitchFamily="2" charset="-122"/>
                <a:ea typeface="方正粗黑宋简体" panose="02000000000000000000" pitchFamily="2" charset="-122"/>
              </a:rPr>
              <a:t>his wife and two young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at home.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He </a:t>
            </a:r>
            <a:r>
              <a:rPr lang="en-US" altLang="zh-CN" sz="2400" dirty="0">
                <a:solidFill>
                  <a:prstClr val="white"/>
                </a:solidFill>
                <a:latin typeface="方正粗黑宋简体" panose="02000000000000000000" pitchFamily="2" charset="-122"/>
                <a:ea typeface="方正粗黑宋简体" panose="02000000000000000000" pitchFamily="2" charset="-122"/>
              </a:rPr>
              <a:t>hoped to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them </a:t>
            </a:r>
            <a:r>
              <a:rPr lang="en-US" altLang="zh-CN" sz="2400" dirty="0">
                <a:solidFill>
                  <a:srgbClr val="FF0000"/>
                </a:solidFill>
                <a:latin typeface="方正粗黑宋简体" panose="02000000000000000000" pitchFamily="2" charset="-122"/>
                <a:ea typeface="方正粗黑宋简体" panose="02000000000000000000" pitchFamily="2" charset="-122"/>
              </a:rPr>
              <a:t>this beautiful place </a:t>
            </a:r>
            <a:r>
              <a:rPr lang="en-US" altLang="zh-CN" sz="2400" dirty="0">
                <a:solidFill>
                  <a:prstClr val="white"/>
                </a:solidFill>
                <a:latin typeface="方正粗黑宋简体" panose="02000000000000000000" pitchFamily="2" charset="-122"/>
                <a:ea typeface="方正粗黑宋简体" panose="02000000000000000000" pitchFamily="2" charset="-122"/>
              </a:rPr>
              <a:t>someday.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6</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802886"/>
            <a:ext cx="11753008"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On the way home, </a:t>
            </a:r>
            <a:r>
              <a:rPr lang="en-US" altLang="zh-CN" sz="2400" dirty="0">
                <a:solidFill>
                  <a:srgbClr val="FF0000"/>
                </a:solidFill>
                <a:latin typeface="方正粗黑宋简体" panose="02000000000000000000" pitchFamily="2" charset="-122"/>
                <a:ea typeface="方正粗黑宋简体" panose="02000000000000000000" pitchFamily="2" charset="-122"/>
              </a:rPr>
              <a:t>night breeze made him at ease </a:t>
            </a:r>
            <a:r>
              <a:rPr lang="en-US" altLang="zh-CN" sz="2400" dirty="0">
                <a:solidFill>
                  <a:prstClr val="white"/>
                </a:solidFill>
                <a:latin typeface="方正粗黑宋简体" panose="02000000000000000000" pitchFamily="2" charset="-122"/>
                <a:ea typeface="方正粗黑宋简体" panose="02000000000000000000" pitchFamily="2" charset="-122"/>
              </a:rPr>
              <a:t>and he couldn’t wait to </a:t>
            </a:r>
            <a:r>
              <a:rPr lang="en-US" altLang="zh-CN" sz="2400" dirty="0">
                <a:solidFill>
                  <a:srgbClr val="00B0F0"/>
                </a:solidFill>
                <a:latin typeface="方正粗黑宋简体" panose="02000000000000000000" pitchFamily="2" charset="-122"/>
                <a:ea typeface="方正粗黑宋简体" panose="02000000000000000000" pitchFamily="2" charset="-122"/>
              </a:rPr>
              <a:t>share</a:t>
            </a:r>
            <a:r>
              <a:rPr lang="en-US" altLang="zh-CN" sz="2400" dirty="0">
                <a:solidFill>
                  <a:prstClr val="white"/>
                </a:solidFill>
                <a:latin typeface="方正粗黑宋简体" panose="02000000000000000000" pitchFamily="2" charset="-122"/>
                <a:ea typeface="方正粗黑宋简体" panose="02000000000000000000" pitchFamily="2" charset="-122"/>
              </a:rPr>
              <a:t> his experience with </a:t>
            </a:r>
            <a:r>
              <a:rPr lang="en-US" altLang="zh-CN" sz="2400" dirty="0" smtClean="0">
                <a:solidFill>
                  <a:srgbClr val="FFFF00"/>
                </a:solidFill>
                <a:latin typeface="方正粗黑宋简体" panose="02000000000000000000" pitchFamily="2" charset="-122"/>
                <a:ea typeface="方正粗黑宋简体" panose="02000000000000000000" pitchFamily="2" charset="-122"/>
              </a:rPr>
              <a:t>his wife </a:t>
            </a:r>
            <a:r>
              <a:rPr lang="en-US" altLang="zh-CN" sz="2400" dirty="0">
                <a:solidFill>
                  <a:srgbClr val="FFFF00"/>
                </a:solidFill>
                <a:latin typeface="方正粗黑宋简体" panose="02000000000000000000" pitchFamily="2" charset="-122"/>
                <a:ea typeface="方正粗黑宋简体" panose="02000000000000000000" pitchFamily="2" charset="-122"/>
              </a:rPr>
              <a:t>and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and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FF0000"/>
                </a:solidFill>
                <a:latin typeface="方正粗黑宋简体" panose="02000000000000000000" pitchFamily="2" charset="-122"/>
                <a:ea typeface="方正粗黑宋简体" panose="02000000000000000000" pitchFamily="2" charset="-122"/>
              </a:rPr>
              <a:t>the kindness of the world</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由点到面</a:t>
            </a:r>
            <a:r>
              <a:rPr lang="zh-CN" altLang="en-US" sz="2400" b="1" dirty="0">
                <a:solidFill>
                  <a:prstClr val="white"/>
                </a:solidFill>
                <a:latin typeface="等线" panose="02010600030101010101" charset="-122"/>
                <a:ea typeface="等线" panose="02010600030101010101" charset="-122"/>
              </a:rPr>
              <a:t>，呼应首段，并使主题的境界得到提升“分享经历传播正能量和互帮互助人间大爱”。</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3</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）以环境描写为接应点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环境相同，心境不同</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Five years ago, I had a nine-to-five job, and I usually </a:t>
            </a:r>
            <a:r>
              <a:rPr lang="en-US" altLang="zh-CN" sz="2400" dirty="0">
                <a:solidFill>
                  <a:srgbClr val="00FFFF"/>
                </a:solidFill>
                <a:latin typeface="方正粗黑宋简体" panose="02000000000000000000" pitchFamily="2" charset="-122"/>
                <a:ea typeface="方正粗黑宋简体" panose="02000000000000000000" pitchFamily="2" charset="-122"/>
              </a:rPr>
              <a:t>commuted</a:t>
            </a:r>
            <a:r>
              <a:rPr lang="zh-CN" altLang="en-US" sz="2400" dirty="0">
                <a:solidFill>
                  <a:srgbClr val="00FFFF"/>
                </a:solidFill>
                <a:latin typeface="方正粗黑宋简体" panose="02000000000000000000" pitchFamily="2" charset="-122"/>
                <a:ea typeface="方正粗黑宋简体" panose="02000000000000000000" pitchFamily="2" charset="-122"/>
              </a:rPr>
              <a:t>（通勤）</a:t>
            </a:r>
            <a:r>
              <a:rPr lang="en-US" altLang="zh-CN" sz="2400" dirty="0">
                <a:solidFill>
                  <a:srgbClr val="00FFFF"/>
                </a:solidFill>
                <a:latin typeface="方正粗黑宋简体" panose="02000000000000000000" pitchFamily="2" charset="-122"/>
                <a:ea typeface="方正粗黑宋简体" panose="02000000000000000000" pitchFamily="2" charset="-122"/>
              </a:rPr>
              <a:t>to work</a:t>
            </a:r>
            <a:r>
              <a:rPr lang="en-US" altLang="zh-CN" sz="2400" dirty="0">
                <a:solidFill>
                  <a:prstClr val="white"/>
                </a:solidFill>
                <a:latin typeface="方正粗黑宋简体" panose="02000000000000000000" pitchFamily="2" charset="-122"/>
                <a:ea typeface="方正粗黑宋简体" panose="02000000000000000000" pitchFamily="2" charset="-122"/>
              </a:rPr>
              <a:t> by bus. Those </a:t>
            </a:r>
            <a:r>
              <a:rPr lang="en-US" altLang="zh-CN" sz="2400" dirty="0" smtClean="0">
                <a:solidFill>
                  <a:srgbClr val="FF99FF"/>
                </a:solidFill>
                <a:latin typeface="方正粗黑宋简体" panose="02000000000000000000" pitchFamily="2" charset="-122"/>
                <a:ea typeface="方正粗黑宋简体" panose="02000000000000000000" pitchFamily="2" charset="-122"/>
              </a:rPr>
              <a:t>long tiring </a:t>
            </a:r>
            <a:r>
              <a:rPr lang="en-US" altLang="zh-CN" sz="2400" dirty="0">
                <a:solidFill>
                  <a:srgbClr val="FF99FF"/>
                </a:solidFill>
                <a:latin typeface="方正粗黑宋简体" panose="02000000000000000000" pitchFamily="2" charset="-122"/>
                <a:ea typeface="方正粗黑宋简体" panose="02000000000000000000" pitchFamily="2" charset="-122"/>
              </a:rPr>
              <a:t>hours of traveling </a:t>
            </a:r>
            <a:r>
              <a:rPr lang="en-US" altLang="zh-CN" sz="2400" dirty="0">
                <a:solidFill>
                  <a:srgbClr val="FFFF00"/>
                </a:solidFill>
                <a:latin typeface="方正粗黑宋简体" panose="02000000000000000000" pitchFamily="2" charset="-122"/>
                <a:ea typeface="方正粗黑宋简体" panose="02000000000000000000" pitchFamily="2" charset="-122"/>
              </a:rPr>
              <a:t>were always annoying</a:t>
            </a:r>
            <a:r>
              <a:rPr lang="en-US" altLang="zh-CN" sz="2400" dirty="0">
                <a:solidFill>
                  <a:prstClr val="white"/>
                </a:solidFill>
                <a:latin typeface="方正粗黑宋简体" panose="02000000000000000000" pitchFamily="2" charset="-122"/>
                <a:ea typeface="方正粗黑宋简体" panose="02000000000000000000" pitchFamily="2" charset="-122"/>
              </a:rPr>
              <a:t>. But </a:t>
            </a:r>
            <a:r>
              <a:rPr lang="en-US" altLang="zh-CN" sz="2400" dirty="0">
                <a:solidFill>
                  <a:srgbClr val="00B0F0"/>
                </a:solidFill>
                <a:latin typeface="方正粗黑宋简体" panose="02000000000000000000" pitchFamily="2" charset="-122"/>
                <a:ea typeface="方正粗黑宋简体" panose="02000000000000000000" pitchFamily="2" charset="-122"/>
              </a:rPr>
              <a:t>one day</a:t>
            </a:r>
            <a:r>
              <a:rPr lang="en-US" altLang="zh-CN" sz="2400" dirty="0">
                <a:solidFill>
                  <a:prstClr val="white"/>
                </a:solidFill>
                <a:latin typeface="方正粗黑宋简体" panose="02000000000000000000" pitchFamily="2" charset="-122"/>
                <a:ea typeface="方正粗黑宋简体" panose="02000000000000000000" pitchFamily="2" charset="-122"/>
              </a:rPr>
              <a:t>, it was </a:t>
            </a:r>
            <a:r>
              <a:rPr lang="en-US" altLang="zh-CN" sz="2400" dirty="0">
                <a:solidFill>
                  <a:srgbClr val="FF0000"/>
                </a:solidFill>
                <a:latin typeface="方正粗黑宋简体" panose="02000000000000000000" pitchFamily="2" charset="-122"/>
                <a:ea typeface="方正粗黑宋简体" panose="02000000000000000000" pitchFamily="2" charset="-122"/>
              </a:rPr>
              <a:t>healing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2021</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3</a:t>
            </a:r>
            <a:r>
              <a:rPr lang="zh-CN" altLang="en-US" i="1" dirty="0">
                <a:solidFill>
                  <a:prstClr val="white"/>
                </a:solidFill>
                <a:latin typeface="方正粗黑宋简体" panose="02000000000000000000" pitchFamily="2" charset="-122"/>
                <a:ea typeface="方正粗黑宋简体" panose="02000000000000000000" pitchFamily="2" charset="-122"/>
              </a:rPr>
              <a:t>月浙江省名校写作题读后续写）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261710"/>
            <a:ext cx="11753008" cy="3416320"/>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The woman took some cheese bread to the old man and said “Don’t worry. All is going well.” It amazed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me that </a:t>
            </a:r>
            <a:r>
              <a:rPr lang="en-US" altLang="zh-CN" sz="2400" dirty="0">
                <a:solidFill>
                  <a:prstClr val="white"/>
                </a:solidFill>
                <a:latin typeface="方正粗黑宋简体" panose="02000000000000000000" pitchFamily="2" charset="-122"/>
                <a:ea typeface="方正粗黑宋简体" panose="02000000000000000000" pitchFamily="2" charset="-122"/>
              </a:rPr>
              <a:t>what random actions of kindness could mean to the people who received it. </a:t>
            </a:r>
            <a:r>
              <a:rPr lang="en-US" altLang="zh-CN" sz="2400" dirty="0">
                <a:solidFill>
                  <a:srgbClr val="00B0F0"/>
                </a:solidFill>
                <a:latin typeface="方正粗黑宋简体" panose="02000000000000000000" pitchFamily="2" charset="-122"/>
                <a:ea typeface="方正粗黑宋简体" panose="02000000000000000000" pitchFamily="2" charset="-122"/>
              </a:rPr>
              <a:t>From that day </a:t>
            </a:r>
            <a:r>
              <a:rPr lang="en-US" altLang="zh-CN" sz="2400" dirty="0">
                <a:solidFill>
                  <a:prstClr val="white"/>
                </a:solidFill>
                <a:latin typeface="方正粗黑宋简体" panose="02000000000000000000" pitchFamily="2" charset="-122"/>
                <a:ea typeface="方正粗黑宋简体" panose="02000000000000000000" pitchFamily="2" charset="-122"/>
              </a:rPr>
              <a:t>I </a:t>
            </a:r>
            <a:r>
              <a:rPr lang="en-US" altLang="zh-CN" sz="2400" dirty="0">
                <a:solidFill>
                  <a:srgbClr val="FFFF00"/>
                </a:solidFill>
                <a:latin typeface="方正粗黑宋简体" panose="02000000000000000000" pitchFamily="2" charset="-122"/>
                <a:ea typeface="方正粗黑宋简体" panose="02000000000000000000" pitchFamily="2" charset="-122"/>
              </a:rPr>
              <a:t>was not annoyed</a:t>
            </a:r>
            <a:endParaRPr lang="en-US" altLang="zh-CN" sz="2400" dirty="0">
              <a:solidFill>
                <a:srgbClr val="FFFF00"/>
              </a:solidFill>
              <a:latin typeface="方正粗黑宋简体" panose="02000000000000000000" pitchFamily="2" charset="-122"/>
              <a:ea typeface="方正粗黑宋简体" panose="02000000000000000000" pitchFamily="2" charset="-122"/>
            </a:endParaRPr>
          </a:p>
          <a:p>
            <a:pPr lvl="0"/>
            <a:r>
              <a:rPr lang="en-US" altLang="zh-CN" sz="2400" dirty="0">
                <a:solidFill>
                  <a:prstClr val="white"/>
                </a:solidFill>
                <a:latin typeface="方正粗黑宋简体" panose="02000000000000000000" pitchFamily="2" charset="-122"/>
                <a:ea typeface="方正粗黑宋简体" panose="02000000000000000000" pitchFamily="2" charset="-122"/>
              </a:rPr>
              <a:t>At the </a:t>
            </a:r>
            <a:r>
              <a:rPr lang="en-US" altLang="zh-CN" sz="2400" dirty="0">
                <a:solidFill>
                  <a:srgbClr val="FF99FF"/>
                </a:solidFill>
                <a:latin typeface="方正粗黑宋简体" panose="02000000000000000000" pitchFamily="2" charset="-122"/>
                <a:ea typeface="方正粗黑宋简体" panose="02000000000000000000" pitchFamily="2" charset="-122"/>
              </a:rPr>
              <a:t>long tiring hours of traveling </a:t>
            </a:r>
            <a:r>
              <a:rPr lang="en-US" altLang="zh-CN" sz="2400" dirty="0">
                <a:solidFill>
                  <a:prstClr val="white"/>
                </a:solidFill>
                <a:latin typeface="方正粗黑宋简体" panose="02000000000000000000" pitchFamily="2" charset="-122"/>
                <a:ea typeface="方正粗黑宋简体" panose="02000000000000000000" pitchFamily="2" charset="-122"/>
              </a:rPr>
              <a:t>home any more. I felt </a:t>
            </a:r>
            <a:r>
              <a:rPr lang="en-US" altLang="zh-CN" sz="2400" dirty="0">
                <a:solidFill>
                  <a:srgbClr val="FF0000"/>
                </a:solidFill>
                <a:latin typeface="方正粗黑宋简体" panose="02000000000000000000" pitchFamily="2" charset="-122"/>
                <a:ea typeface="方正粗黑宋简体" panose="02000000000000000000" pitchFamily="2" charset="-122"/>
              </a:rPr>
              <a:t>healed</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FFFF"/>
                </a:solidFill>
                <a:latin typeface="方正粗黑宋简体" panose="02000000000000000000" pitchFamily="2" charset="-122"/>
                <a:ea typeface="方正粗黑宋简体" panose="02000000000000000000" pitchFamily="2" charset="-122"/>
              </a:rPr>
              <a:t>enjoying every moment commute to work</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由此及彼</a:t>
            </a:r>
            <a:r>
              <a:rPr lang="zh-CN" altLang="en-US" sz="2400" b="1" dirty="0">
                <a:solidFill>
                  <a:prstClr val="white"/>
                </a:solidFill>
                <a:latin typeface="等线" panose="02010600030101010101" charset="-122"/>
                <a:ea typeface="等线" panose="02010600030101010101" charset="-122"/>
              </a:rPr>
              <a:t>，尽管捉襟见肘，左支右绌，遭遇偷窃，经历痛苦和挣扎，该妇女依然相信善良，相信世间温情</a:t>
            </a:r>
            <a:r>
              <a:rPr lang="zh-CN" altLang="en-US" sz="2400" b="1" dirty="0" smtClean="0">
                <a:solidFill>
                  <a:prstClr val="white"/>
                </a:solidFill>
                <a:latin typeface="等线" panose="02010600030101010101" charset="-122"/>
                <a:ea typeface="等线" panose="02010600030101010101" charset="-122"/>
              </a:rPr>
              <a:t>，释放</a:t>
            </a:r>
            <a:r>
              <a:rPr lang="zh-CN" altLang="en-US" sz="2400" b="1" dirty="0">
                <a:solidFill>
                  <a:prstClr val="white"/>
                </a:solidFill>
                <a:latin typeface="等线" panose="02010600030101010101" charset="-122"/>
                <a:ea typeface="等线" panose="02010600030101010101" charset="-122"/>
              </a:rPr>
              <a:t>着温暖和善意，她也用这份温情完成了自我救赎，治愈</a:t>
            </a:r>
            <a:r>
              <a:rPr lang="en-US" altLang="zh-CN" sz="2400" b="1" dirty="0">
                <a:solidFill>
                  <a:prstClr val="white"/>
                </a:solidFill>
                <a:latin typeface="等线" panose="02010600030101010101" charset="-122"/>
                <a:ea typeface="等线" panose="02010600030101010101" charset="-122"/>
              </a:rPr>
              <a:t>healing</a:t>
            </a:r>
            <a:r>
              <a:rPr lang="zh-CN" altLang="en-US" sz="2400" b="1" dirty="0">
                <a:solidFill>
                  <a:prstClr val="white"/>
                </a:solidFill>
                <a:latin typeface="等线" panose="02010600030101010101" charset="-122"/>
                <a:ea typeface="等线" panose="02010600030101010101" charset="-122"/>
              </a:rPr>
              <a:t>世人（包括作者）。</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文本框 2"/>
          <p:cNvSpPr txBox="1"/>
          <p:nvPr/>
        </p:nvSpPr>
        <p:spPr>
          <a:xfrm>
            <a:off x="1863725" y="228600"/>
            <a:ext cx="8604250" cy="15068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体会课标单词的精妙</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活用教材词汇</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靶向高考写作</a:t>
            </a:r>
            <a:endParaRPr lang="en-US" altLang="zh-CN" sz="28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800" dirty="0">
                <a:solidFill>
                  <a:srgbClr val="FFC000"/>
                </a:solidFill>
                <a:latin typeface="黑体" panose="02010609060101010101" pitchFamily="49" charset="-122"/>
                <a:ea typeface="黑体" panose="02010609060101010101" pitchFamily="49" charset="-122"/>
              </a:rPr>
              <a:t>（运用能打动你的语言表达</a:t>
            </a:r>
            <a:r>
              <a:rPr lang="en-US" altLang="zh-CN" sz="2800" dirty="0">
                <a:solidFill>
                  <a:srgbClr val="FFC000"/>
                </a:solidFill>
                <a:latin typeface="黑体" panose="02010609060101010101" pitchFamily="49" charset="-122"/>
                <a:ea typeface="黑体" panose="02010609060101010101" pitchFamily="49" charset="-122"/>
              </a:rPr>
              <a:t>—</a:t>
            </a:r>
            <a:r>
              <a:rPr lang="zh-CN" altLang="en-US" sz="2800" dirty="0">
                <a:solidFill>
                  <a:srgbClr val="FFC000"/>
                </a:solidFill>
                <a:latin typeface="黑体" panose="02010609060101010101" pitchFamily="49" charset="-122"/>
                <a:ea typeface="黑体" panose="02010609060101010101" pitchFamily="49" charset="-122"/>
              </a:rPr>
              <a:t>去打动读者）</a:t>
            </a:r>
            <a:endParaRPr lang="en-US" altLang="zh-CN" sz="28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1800" dirty="0">
              <a:solidFill>
                <a:srgbClr val="FF0000"/>
              </a:solidFill>
            </a:endParaRPr>
          </a:p>
          <a:p>
            <a:pPr marL="0" lvl="0" indent="0" eaLnBrk="1" hangingPunct="1">
              <a:spcBef>
                <a:spcPct val="0"/>
              </a:spcBef>
              <a:buNone/>
            </a:pPr>
            <a:endParaRPr lang="zh-CN" altLang="en-US" sz="1800" dirty="0"/>
          </a:p>
        </p:txBody>
      </p:sp>
      <p:graphicFrame>
        <p:nvGraphicFramePr>
          <p:cNvPr id="4" name="表格 3"/>
          <p:cNvGraphicFramePr>
            <a:graphicFrameLocks noGrp="1"/>
          </p:cNvGraphicFramePr>
          <p:nvPr/>
        </p:nvGraphicFramePr>
        <p:xfrm>
          <a:off x="1771650" y="1371600"/>
          <a:ext cx="8659495" cy="3902075"/>
        </p:xfrm>
        <a:graphic>
          <a:graphicData uri="http://schemas.openxmlformats.org/drawingml/2006/table">
            <a:tbl>
              <a:tblPr firstRow="1" bandRow="1">
                <a:tableStyleId>{5C22544A-7EE6-4342-B048-85BDC9FD1C3A}</a:tableStyleId>
              </a:tblPr>
              <a:tblGrid>
                <a:gridCol w="5099685"/>
                <a:gridCol w="3559810"/>
              </a:tblGrid>
              <a:tr h="884064">
                <a:tc gridSpan="2">
                  <a:txBody>
                    <a:bodyPr/>
                    <a:lstStyle/>
                    <a:p>
                      <a:r>
                        <a:rPr lang="en-US" altLang="zh-CN" sz="2800" dirty="0" smtClean="0">
                          <a:solidFill>
                            <a:schemeClr val="tx1"/>
                          </a:solidFill>
                        </a:rPr>
                        <a:t>13.make one’s way   </a:t>
                      </a:r>
                      <a:r>
                        <a:rPr lang="zh-CN" altLang="en-US" sz="2400" dirty="0" smtClean="0">
                          <a:solidFill>
                            <a:schemeClr val="tx1"/>
                          </a:solidFill>
                        </a:rPr>
                        <a:t>前往</a:t>
                      </a:r>
                      <a:r>
                        <a:rPr lang="en-US" altLang="zh-CN" sz="2400" dirty="0" smtClean="0">
                          <a:solidFill>
                            <a:schemeClr val="tx1"/>
                          </a:solidFill>
                        </a:rPr>
                        <a:t>;</a:t>
                      </a:r>
                      <a:r>
                        <a:rPr lang="zh-CN" altLang="en-US" sz="2400" dirty="0" smtClean="0">
                          <a:solidFill>
                            <a:schemeClr val="tx1"/>
                          </a:solidFill>
                        </a:rPr>
                        <a:t>克服困难艰难地或想方设法去某地</a:t>
                      </a:r>
                      <a:endParaRPr lang="zh-CN" altLang="en-US" sz="2400" dirty="0">
                        <a:solidFill>
                          <a:schemeClr val="tx1"/>
                        </a:solidFill>
                      </a:endParaRPr>
                    </a:p>
                  </a:txBody>
                  <a:tcPr marL="91448" marR="91448" marT="45727" marB="45727">
                    <a:solidFill>
                      <a:srgbClr val="92D050"/>
                    </a:solidFill>
                  </a:tcPr>
                </a:tc>
                <a:tc hMerge="1">
                  <a:tcPr/>
                </a:tc>
              </a:tr>
              <a:tr h="3018011">
                <a:tc>
                  <a:txBody>
                    <a:bodyPr/>
                    <a:lstStyle/>
                    <a:p>
                      <a:r>
                        <a:rPr lang="en-US" altLang="zh-CN" sz="3200" dirty="0" smtClean="0"/>
                        <a:t>1. </a:t>
                      </a:r>
                      <a:r>
                        <a:rPr lang="en-US" altLang="zh-CN" sz="3200" u="sng" dirty="0" smtClean="0"/>
                        <a:t>There being a big flood</a:t>
                      </a:r>
                      <a:r>
                        <a:rPr lang="zh-CN" altLang="en-US" sz="2000" dirty="0" smtClean="0"/>
                        <a:t>独立主格结构</a:t>
                      </a:r>
                      <a:r>
                        <a:rPr lang="zh-CN" altLang="en-US" sz="3200" dirty="0" smtClean="0"/>
                        <a:t>， </a:t>
                      </a:r>
                      <a:r>
                        <a:rPr lang="en-US" altLang="zh-CN" sz="3200" dirty="0" smtClean="0"/>
                        <a:t>the</a:t>
                      </a:r>
                      <a:r>
                        <a:rPr lang="en-US" altLang="zh-CN" sz="3200" baseline="0" dirty="0" smtClean="0"/>
                        <a:t> rescue team still </a:t>
                      </a:r>
                      <a:r>
                        <a:rPr lang="en-US" altLang="zh-CN" sz="3200" u="sng" baseline="0" dirty="0" smtClean="0"/>
                        <a:t>made their way </a:t>
                      </a:r>
                      <a:r>
                        <a:rPr lang="en-US" altLang="zh-CN" sz="3200" baseline="0" dirty="0" smtClean="0"/>
                        <a:t>to the disaster area.</a:t>
                      </a:r>
                      <a:endParaRPr lang="en-US" altLang="zh-CN" sz="3200" baseline="0" dirty="0" smtClean="0"/>
                    </a:p>
                    <a:p>
                      <a:r>
                        <a:rPr lang="en-US" altLang="zh-CN" sz="3200" u="none" baseline="0" dirty="0" smtClean="0"/>
                        <a:t>2.</a:t>
                      </a:r>
                      <a:r>
                        <a:rPr lang="en-US" altLang="zh-CN" sz="3200" u="sng" baseline="0" dirty="0" smtClean="0"/>
                        <a:t>fight/ nudge /feel /wind /crack /inch </a:t>
                      </a:r>
                      <a:r>
                        <a:rPr lang="en-US" altLang="zh-CN" sz="3200" baseline="0" dirty="0" smtClean="0"/>
                        <a:t>one’s way</a:t>
                      </a:r>
                      <a:endParaRPr lang="zh-CN" altLang="en-US" sz="3200" dirty="0"/>
                    </a:p>
                  </a:txBody>
                  <a:tcPr marL="91448" marR="91448" marT="45727" marB="45727">
                    <a:solidFill>
                      <a:srgbClr val="92D050"/>
                    </a:solidFill>
                  </a:tcPr>
                </a:tc>
                <a:tc>
                  <a:txBody>
                    <a:bodyPr/>
                    <a:lstStyle/>
                    <a:p>
                      <a:r>
                        <a:rPr lang="en-US" altLang="zh-CN" sz="2400" dirty="0" smtClean="0"/>
                        <a:t>1.</a:t>
                      </a:r>
                      <a:r>
                        <a:rPr lang="zh-CN" altLang="en-US" sz="2400" dirty="0" smtClean="0"/>
                        <a:t>尽管发生了大洪水， 但救援队仍然艰难地向灾区进发。</a:t>
                      </a:r>
                      <a:r>
                        <a:rPr lang="zh-CN" altLang="en-US" sz="2400" dirty="0" smtClean="0">
                          <a:solidFill>
                            <a:srgbClr val="FF0000"/>
                          </a:solidFill>
                        </a:rPr>
                        <a:t>（续）</a:t>
                      </a:r>
                      <a:endParaRPr lang="en-US" altLang="zh-CN" sz="2400" dirty="0" smtClean="0">
                        <a:solidFill>
                          <a:srgbClr val="FF0000"/>
                        </a:solidFill>
                      </a:endParaRPr>
                    </a:p>
                    <a:p>
                      <a:r>
                        <a:rPr lang="en-US" altLang="zh-CN" sz="2400" dirty="0" smtClean="0"/>
                        <a:t>2.</a:t>
                      </a:r>
                      <a:r>
                        <a:rPr lang="zh-CN" altLang="en-US" sz="2400" dirty="0" smtClean="0"/>
                        <a:t>努力辟出一条路挤进；推进；摸索着前进；蜿蜒而行；艰难地进入；慢慢前行</a:t>
                      </a:r>
                      <a:r>
                        <a:rPr lang="zh-CN" altLang="en-US" sz="2400" dirty="0" smtClean="0">
                          <a:solidFill>
                            <a:srgbClr val="FF0000"/>
                          </a:solidFill>
                        </a:rPr>
                        <a:t>（续）</a:t>
                      </a:r>
                      <a:endParaRPr lang="zh-CN" altLang="en-US" sz="2400" dirty="0"/>
                    </a:p>
                  </a:txBody>
                  <a:tcPr marL="91448" marR="91448" marT="45727" marB="45727">
                    <a:solidFill>
                      <a:srgbClr val="92D050"/>
                    </a:solidFill>
                  </a:tcPr>
                </a:tc>
              </a:tr>
            </a:tbl>
          </a:graphicData>
        </a:graphic>
      </p:graphicFrame>
      <p:sp>
        <p:nvSpPr>
          <p:cNvPr id="2061" name="文本框 5"/>
          <p:cNvSpPr txBox="1"/>
          <p:nvPr/>
        </p:nvSpPr>
        <p:spPr>
          <a:xfrm>
            <a:off x="2209800" y="5494338"/>
            <a:ext cx="601345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dirty="0">
                <a:solidFill>
                  <a:srgbClr val="FFC000"/>
                </a:solidFill>
              </a:rPr>
              <a:t>nudge  </a:t>
            </a:r>
            <a:r>
              <a:rPr lang="en-US" altLang="zh-CN" sz="2800" dirty="0">
                <a:solidFill>
                  <a:srgbClr val="FFC000"/>
                </a:solidFill>
              </a:rPr>
              <a:t> [nʌdʒ]   vt.</a:t>
            </a:r>
            <a:r>
              <a:rPr lang="zh-CN" altLang="en-US" sz="2800" dirty="0">
                <a:solidFill>
                  <a:srgbClr val="FFC000"/>
                </a:solidFill>
              </a:rPr>
              <a:t>（用肘）轻推</a:t>
            </a:r>
            <a:endParaRPr lang="zh-CN" altLang="en-US" sz="2800" dirty="0">
              <a:solidFill>
                <a:srgbClr val="FFC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图片 1"/>
          <p:cNvPicPr>
            <a:picLocks noChangeAspect="1"/>
          </p:cNvPicPr>
          <p:nvPr/>
        </p:nvPicPr>
        <p:blipFill>
          <a:blip r:embed="rId1"/>
          <a:srcRect l="16666" t="39999" r="6667" b="15556"/>
          <a:stretch>
            <a:fillRect/>
          </a:stretch>
        </p:blipFill>
        <p:spPr>
          <a:xfrm>
            <a:off x="1524000" y="0"/>
            <a:ext cx="9144000" cy="685800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文本框 4"/>
          <p:cNvSpPr txBox="1"/>
          <p:nvPr/>
        </p:nvSpPr>
        <p:spPr>
          <a:xfrm>
            <a:off x="1752600" y="0"/>
            <a:ext cx="8534400" cy="1414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dirty="0">
                <a:solidFill>
                  <a:schemeClr val="bg1"/>
                </a:solidFill>
                <a:latin typeface="黑体" panose="02010609060101010101" pitchFamily="49" charset="-122"/>
                <a:ea typeface="黑体" panose="02010609060101010101" pitchFamily="49" charset="-122"/>
              </a:rPr>
              <a:t>体会课标单词的精妙</a:t>
            </a:r>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活用教材词汇，靶向高考写作</a:t>
            </a:r>
            <a:endParaRPr lang="en-US" altLang="zh-CN" sz="24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000" dirty="0">
                <a:solidFill>
                  <a:srgbClr val="FFC000"/>
                </a:solidFill>
                <a:latin typeface="黑体" panose="02010609060101010101" pitchFamily="49" charset="-122"/>
                <a:ea typeface="黑体" panose="02010609060101010101" pitchFamily="49" charset="-122"/>
              </a:rPr>
              <a:t>（运用你能精准掌握的条件反射的语言表达</a:t>
            </a:r>
            <a:r>
              <a:rPr lang="en-US" altLang="zh-CN" sz="2000" dirty="0">
                <a:solidFill>
                  <a:srgbClr val="FFC000"/>
                </a:solidFill>
                <a:latin typeface="黑体" panose="02010609060101010101" pitchFamily="49" charset="-122"/>
                <a:ea typeface="黑体" panose="02010609060101010101" pitchFamily="49" charset="-122"/>
              </a:rPr>
              <a:t>--</a:t>
            </a:r>
            <a:r>
              <a:rPr lang="zh-CN" altLang="en-US" sz="2000" dirty="0">
                <a:solidFill>
                  <a:srgbClr val="FFC000"/>
                </a:solidFill>
                <a:latin typeface="黑体" panose="02010609060101010101" pitchFamily="49" charset="-122"/>
                <a:ea typeface="黑体" panose="02010609060101010101" pitchFamily="49" charset="-122"/>
              </a:rPr>
              <a:t>去征服考试）</a:t>
            </a:r>
            <a:endParaRPr lang="en-US" altLang="zh-CN" sz="20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2400" dirty="0">
              <a:solidFill>
                <a:srgbClr val="FF0000"/>
              </a:solidFill>
            </a:endParaRPr>
          </a:p>
          <a:p>
            <a:pPr marL="0" lvl="0" indent="0" eaLnBrk="1" hangingPunct="1">
              <a:spcBef>
                <a:spcPct val="0"/>
              </a:spcBef>
              <a:buNone/>
            </a:pPr>
            <a:endParaRPr lang="zh-CN" altLang="en-US" sz="1800" dirty="0"/>
          </a:p>
        </p:txBody>
      </p:sp>
      <p:graphicFrame>
        <p:nvGraphicFramePr>
          <p:cNvPr id="6" name="表格 5"/>
          <p:cNvGraphicFramePr>
            <a:graphicFrameLocks noGrp="1"/>
          </p:cNvGraphicFramePr>
          <p:nvPr/>
        </p:nvGraphicFramePr>
        <p:xfrm>
          <a:off x="1600200" y="711200"/>
          <a:ext cx="9144000" cy="6451600"/>
        </p:xfrm>
        <a:graphic>
          <a:graphicData uri="http://schemas.openxmlformats.org/drawingml/2006/table">
            <a:tbl>
              <a:tblPr firstRow="1" bandRow="1">
                <a:tableStyleId>{5C22544A-7EE6-4342-B048-85BDC9FD1C3A}</a:tableStyleId>
              </a:tblPr>
              <a:tblGrid>
                <a:gridCol w="4373245"/>
                <a:gridCol w="4770755"/>
              </a:tblGrid>
              <a:tr h="365868">
                <a:tc gridSpan="2">
                  <a:txBody>
                    <a:bodyPr/>
                    <a:lstStyle/>
                    <a:p>
                      <a:r>
                        <a:rPr lang="en-US" altLang="zh-CN" sz="1800" dirty="0" smtClean="0">
                          <a:solidFill>
                            <a:schemeClr val="tx1"/>
                          </a:solidFill>
                        </a:rPr>
                        <a:t>14.droop                 </a:t>
                      </a:r>
                      <a:r>
                        <a:rPr lang="en-US" altLang="zh-CN" sz="1800" dirty="0" err="1" smtClean="0">
                          <a:solidFill>
                            <a:schemeClr val="tx1"/>
                          </a:solidFill>
                        </a:rPr>
                        <a:t>vt.</a:t>
                      </a:r>
                      <a:r>
                        <a:rPr lang="en-US" altLang="zh-CN" sz="1800" dirty="0" smtClean="0">
                          <a:solidFill>
                            <a:schemeClr val="tx1"/>
                          </a:solidFill>
                        </a:rPr>
                        <a:t>(</a:t>
                      </a:r>
                      <a:r>
                        <a:rPr lang="zh-CN" altLang="en-US" sz="1800" dirty="0" smtClean="0">
                          <a:solidFill>
                            <a:schemeClr val="tx1"/>
                          </a:solidFill>
                        </a:rPr>
                        <a:t>因疲惫或沮丧等而）下垂，萎靡</a:t>
                      </a:r>
                      <a:endParaRPr lang="zh-CN" altLang="en-US" sz="1800" dirty="0">
                        <a:solidFill>
                          <a:schemeClr val="tx1"/>
                        </a:solidFill>
                      </a:endParaRPr>
                    </a:p>
                  </a:txBody>
                  <a:tcPr marT="45718" marB="45718">
                    <a:solidFill>
                      <a:srgbClr val="92D050"/>
                    </a:solidFill>
                  </a:tcPr>
                </a:tc>
                <a:tc hMerge="1">
                  <a:tcPr>
                    <a:solidFill>
                      <a:srgbClr val="92D050"/>
                    </a:solidFill>
                  </a:tcPr>
                </a:tc>
              </a:tr>
              <a:tr h="3067321">
                <a:tc>
                  <a:txBody>
                    <a:bodyPr/>
                    <a:lstStyle/>
                    <a:p>
                      <a:pPr>
                        <a:lnSpc>
                          <a:spcPts val="1800"/>
                        </a:lnSpc>
                      </a:pPr>
                      <a:r>
                        <a:rPr lang="en-US" altLang="zh-CN" sz="1800" dirty="0" smtClean="0"/>
                        <a:t>1.</a:t>
                      </a:r>
                      <a:r>
                        <a:rPr lang="en-US" altLang="zh-CN" sz="1800" u="sng" dirty="0" smtClean="0"/>
                        <a:t>So</a:t>
                      </a:r>
                      <a:r>
                        <a:rPr lang="en-US" altLang="zh-CN" sz="1800" dirty="0" smtClean="0"/>
                        <a:t> exhausted was she </a:t>
                      </a:r>
                      <a:r>
                        <a:rPr lang="en-US" altLang="zh-CN" sz="1800" u="sng" dirty="0" smtClean="0"/>
                        <a:t>that</a:t>
                      </a:r>
                      <a:r>
                        <a:rPr lang="en-US" altLang="zh-CN" sz="1800" dirty="0" smtClean="0"/>
                        <a:t> her eyelids were beginning to droop, </a:t>
                      </a:r>
                      <a:r>
                        <a:rPr lang="en-US" altLang="zh-CN" sz="1800" u="sng" dirty="0" smtClean="0"/>
                        <a:t>yawning and drowsing</a:t>
                      </a:r>
                      <a:r>
                        <a:rPr lang="en-US" altLang="zh-CN" sz="1800" dirty="0" smtClean="0"/>
                        <a:t>.</a:t>
                      </a:r>
                      <a:endParaRPr lang="en-US" altLang="zh-CN" sz="1800" dirty="0" smtClean="0"/>
                    </a:p>
                    <a:p>
                      <a:pPr>
                        <a:lnSpc>
                          <a:spcPts val="1800"/>
                        </a:lnSpc>
                      </a:pPr>
                      <a:r>
                        <a:rPr lang="en-US" altLang="zh-CN" sz="1800" dirty="0" smtClean="0"/>
                        <a:t>2.Janes </a:t>
                      </a:r>
                      <a:r>
                        <a:rPr lang="en-US" altLang="zh-CN" sz="1800" u="sng" dirty="0" smtClean="0"/>
                        <a:t>hid his face in his hands </a:t>
                      </a:r>
                      <a:r>
                        <a:rPr lang="en-US" altLang="zh-CN" sz="1800" dirty="0" smtClean="0"/>
                        <a:t>and </a:t>
                      </a:r>
                      <a:r>
                        <a:rPr lang="en-US" altLang="zh-CN" sz="1800" u="sng" dirty="0" smtClean="0"/>
                        <a:t>drooped his head, feeling guilty</a:t>
                      </a:r>
                      <a:r>
                        <a:rPr lang="en-US" altLang="zh-CN" sz="1800" dirty="0" smtClean="0"/>
                        <a:t>.</a:t>
                      </a:r>
                      <a:endParaRPr lang="en-US" altLang="zh-CN" sz="1800" dirty="0" smtClean="0"/>
                    </a:p>
                    <a:p>
                      <a:pPr>
                        <a:lnSpc>
                          <a:spcPts val="1800"/>
                        </a:lnSpc>
                      </a:pPr>
                      <a:r>
                        <a:rPr lang="en-US" altLang="zh-CN" sz="1800" dirty="0" smtClean="0"/>
                        <a:t>3.Our spirits </a:t>
                      </a:r>
                      <a:r>
                        <a:rPr lang="en-US" altLang="zh-CN" sz="1800" b="1" dirty="0" smtClean="0"/>
                        <a:t>drooped</a:t>
                      </a:r>
                      <a:r>
                        <a:rPr lang="en-US" altLang="zh-CN" sz="1800" dirty="0" smtClean="0"/>
                        <a:t> when we heard the bad news.</a:t>
                      </a:r>
                      <a:endParaRPr lang="en-US" altLang="zh-CN" sz="1800" dirty="0" smtClean="0"/>
                    </a:p>
                    <a:p>
                      <a:pPr>
                        <a:lnSpc>
                          <a:spcPts val="1800"/>
                        </a:lnSpc>
                      </a:pPr>
                      <a:r>
                        <a:rPr lang="en-US" altLang="zh-CN" sz="1800" dirty="0" smtClean="0"/>
                        <a:t>4.After </a:t>
                      </a:r>
                      <a:r>
                        <a:rPr lang="en-US" altLang="zh-CN" sz="1800" u="sng" dirty="0" smtClean="0"/>
                        <a:t>countless fruitless attempts</a:t>
                      </a:r>
                      <a:r>
                        <a:rPr lang="en-US" altLang="zh-CN" sz="1800" dirty="0" smtClean="0"/>
                        <a:t>, we were all won out , </a:t>
                      </a:r>
                      <a:r>
                        <a:rPr lang="en-US" altLang="zh-CN" sz="1800" u="sng" dirty="0" smtClean="0"/>
                        <a:t>with heads </a:t>
                      </a:r>
                      <a:r>
                        <a:rPr lang="en-US" altLang="zh-CN" sz="1800" b="1" u="sng" dirty="0" smtClean="0"/>
                        <a:t>drooping</a:t>
                      </a:r>
                      <a:r>
                        <a:rPr lang="en-US" altLang="zh-CN" sz="1800" dirty="0" smtClean="0"/>
                        <a:t>.</a:t>
                      </a:r>
                      <a:endParaRPr lang="en-US" altLang="zh-CN" sz="1800" dirty="0" smtClean="0"/>
                    </a:p>
                    <a:p>
                      <a:pPr>
                        <a:lnSpc>
                          <a:spcPts val="1800"/>
                        </a:lnSpc>
                      </a:pPr>
                      <a:r>
                        <a:rPr lang="en-US" altLang="zh-CN" sz="1800" dirty="0" smtClean="0"/>
                        <a:t>5.“I'm sorry, and I should have taken your advice .” I murmured, head drooping. Joe </a:t>
                      </a:r>
                      <a:r>
                        <a:rPr lang="en-US" altLang="zh-CN" sz="1800" u="sng" dirty="0" smtClean="0"/>
                        <a:t>chuckled in relief</a:t>
                      </a:r>
                      <a:r>
                        <a:rPr lang="en-US" altLang="zh-CN" sz="1800" dirty="0" smtClean="0"/>
                        <a:t>. “You are safe.</a:t>
                      </a:r>
                      <a:r>
                        <a:rPr lang="en-US" altLang="zh-CN" sz="1800" baseline="0" dirty="0" smtClean="0"/>
                        <a:t> That’s </a:t>
                      </a:r>
                      <a:r>
                        <a:rPr lang="en-US" altLang="zh-CN" sz="1800" dirty="0" smtClean="0"/>
                        <a:t>enough.”</a:t>
                      </a:r>
                      <a:endParaRPr lang="zh-CN" altLang="en-US" sz="1800" dirty="0"/>
                    </a:p>
                  </a:txBody>
                  <a:tcPr marT="45718" marB="45718">
                    <a:solidFill>
                      <a:srgbClr val="92D050"/>
                    </a:solidFill>
                  </a:tcPr>
                </a:tc>
                <a:tc>
                  <a:txBody>
                    <a:bodyPr/>
                    <a:lstStyle/>
                    <a:p>
                      <a:pPr>
                        <a:lnSpc>
                          <a:spcPts val="1800"/>
                        </a:lnSpc>
                      </a:pPr>
                      <a:r>
                        <a:rPr lang="en-US" altLang="zh-CN" sz="1800" dirty="0" smtClean="0"/>
                        <a:t>1.</a:t>
                      </a:r>
                      <a:r>
                        <a:rPr lang="zh-CN" altLang="en-US" sz="1800" dirty="0" smtClean="0"/>
                        <a:t>她太疲倦了，眼险开始往下垂，打起了呵欠，昏昏欲睡起来。</a:t>
                      </a:r>
                      <a:r>
                        <a:rPr lang="zh-CN" altLang="en-US" sz="1800" dirty="0" smtClean="0">
                          <a:solidFill>
                            <a:srgbClr val="C00000"/>
                          </a:solidFill>
                        </a:rPr>
                        <a:t>（续）</a:t>
                      </a:r>
                      <a:endParaRPr lang="en-US" altLang="zh-CN" sz="1800" dirty="0" smtClean="0">
                        <a:solidFill>
                          <a:srgbClr val="C00000"/>
                        </a:solidFill>
                      </a:endParaRPr>
                    </a:p>
                    <a:p>
                      <a:pPr>
                        <a:lnSpc>
                          <a:spcPts val="1800"/>
                        </a:lnSpc>
                      </a:pPr>
                      <a:r>
                        <a:rPr lang="en-US" altLang="zh-CN" sz="1800" kern="1200" dirty="0" smtClean="0">
                          <a:solidFill>
                            <a:schemeClr val="dk1"/>
                          </a:solidFill>
                          <a:effectLst/>
                          <a:latin typeface="+mn-lt"/>
                          <a:ea typeface="+mn-ea"/>
                          <a:cs typeface="+mn-cs"/>
                        </a:rPr>
                        <a:t>drowse[</a:t>
                      </a:r>
                      <a:r>
                        <a:rPr lang="en-US" altLang="zh-CN" sz="1800" kern="1200" dirty="0" err="1" smtClean="0">
                          <a:solidFill>
                            <a:schemeClr val="dk1"/>
                          </a:solidFill>
                          <a:effectLst/>
                          <a:latin typeface="+mn-lt"/>
                          <a:ea typeface="+mn-ea"/>
                          <a:cs typeface="+mn-cs"/>
                        </a:rPr>
                        <a:t>drauz</a:t>
                      </a:r>
                      <a:r>
                        <a:rPr lang="en-US" altLang="zh-CN" sz="1800" kern="1200" dirty="0" smtClean="0">
                          <a:solidFill>
                            <a:schemeClr val="dk1"/>
                          </a:solidFill>
                          <a:effectLst/>
                          <a:latin typeface="+mn-lt"/>
                          <a:ea typeface="+mn-ea"/>
                          <a:cs typeface="+mn-cs"/>
                        </a:rPr>
                        <a:t>]v.</a:t>
                      </a:r>
                      <a:r>
                        <a:rPr lang="zh-CN" altLang="en-US" sz="1800" kern="1200" dirty="0" smtClean="0">
                          <a:solidFill>
                            <a:schemeClr val="dk1"/>
                          </a:solidFill>
                          <a:effectLst/>
                          <a:latin typeface="+mn-lt"/>
                          <a:ea typeface="+mn-ea"/>
                          <a:cs typeface="+mn-cs"/>
                        </a:rPr>
                        <a:t>打瞌睡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昏昏沉沉地消磨</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时光</a:t>
                      </a:r>
                      <a:r>
                        <a:rPr lang="en-US" altLang="zh-CN" sz="1800" kern="1200" dirty="0" smtClean="0">
                          <a:solidFill>
                            <a:schemeClr val="dk1"/>
                          </a:solidFill>
                          <a:effectLst/>
                          <a:latin typeface="+mn-lt"/>
                          <a:ea typeface="+mn-ea"/>
                          <a:cs typeface="+mn-cs"/>
                        </a:rPr>
                        <a:t>)n.</a:t>
                      </a:r>
                      <a:r>
                        <a:rPr lang="zh-CN" altLang="en-US" sz="1800" kern="1200" dirty="0" smtClean="0">
                          <a:solidFill>
                            <a:schemeClr val="dk1"/>
                          </a:solidFill>
                          <a:effectLst/>
                          <a:latin typeface="+mn-lt"/>
                          <a:ea typeface="+mn-ea"/>
                          <a:cs typeface="+mn-cs"/>
                        </a:rPr>
                        <a:t>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假寐</a:t>
                      </a:r>
                      <a:r>
                        <a:rPr lang="en-US" altLang="zh-CN" sz="1800" dirty="0" smtClean="0"/>
                        <a:t>--drowsy  adj.</a:t>
                      </a:r>
                      <a:r>
                        <a:rPr lang="zh-CN" altLang="en-US" sz="1800" dirty="0" smtClean="0"/>
                        <a:t>昏昏欲睡的</a:t>
                      </a:r>
                      <a:endParaRPr lang="en-US" altLang="zh-CN" sz="1800" dirty="0" smtClean="0">
                        <a:solidFill>
                          <a:srgbClr val="C00000"/>
                        </a:solidFill>
                      </a:endParaRPr>
                    </a:p>
                    <a:p>
                      <a:pPr>
                        <a:lnSpc>
                          <a:spcPts val="1800"/>
                        </a:lnSpc>
                      </a:pPr>
                      <a:r>
                        <a:rPr lang="en-US" altLang="zh-CN" sz="1800" dirty="0" smtClean="0"/>
                        <a:t>2.</a:t>
                      </a:r>
                      <a:r>
                        <a:rPr lang="zh-CN" altLang="en-US" sz="1800" dirty="0" smtClean="0"/>
                        <a:t>詹姆斯低头捂脸十分内疚</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听到这坏消息，我们情绪低落下来</a:t>
                      </a:r>
                      <a:r>
                        <a:rPr lang="en-US" altLang="zh-CN" sz="1800" dirty="0" smtClean="0"/>
                        <a:t>/</a:t>
                      </a:r>
                      <a:r>
                        <a:rPr lang="zh-CN" altLang="en-US" sz="1800" dirty="0" smtClean="0"/>
                        <a:t>精神委靡不振。</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800" dirty="0" smtClean="0"/>
                        <a:t>经过无数次无果而终的尝试，我们都精疲力竭，垂头丧气。</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对不起</a:t>
                      </a:r>
                      <a:r>
                        <a:rPr lang="en-US" altLang="zh-CN" sz="1800" dirty="0" smtClean="0"/>
                        <a:t>,</a:t>
                      </a:r>
                      <a:r>
                        <a:rPr lang="zh-CN" altLang="en-US" sz="1800" dirty="0" smtClean="0"/>
                        <a:t>我应该接受你的建议</a:t>
                      </a:r>
                      <a:r>
                        <a:rPr lang="en-US" altLang="zh-CN" sz="1800" dirty="0" smtClean="0"/>
                        <a:t>.”</a:t>
                      </a:r>
                      <a:r>
                        <a:rPr lang="zh-CN" altLang="en-US" sz="1800" dirty="0" smtClean="0"/>
                        <a:t>我喃喃地说，低着头。乔如释重负地轻笑着说，</a:t>
                      </a:r>
                      <a:r>
                        <a:rPr lang="en-US" altLang="zh-CN" sz="1800" dirty="0" smtClean="0"/>
                        <a:t> </a:t>
                      </a:r>
                      <a:r>
                        <a:rPr lang="zh-CN" altLang="en-US" sz="1800" dirty="0" smtClean="0"/>
                        <a:t>“你安全了。这就够了。”</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a:lnSpc>
                          <a:spcPts val="1800"/>
                        </a:lnSpc>
                      </a:pPr>
                      <a:r>
                        <a:rPr lang="en-US" altLang="zh-CN" sz="1800" dirty="0" smtClean="0"/>
                        <a:t>Chuckle   v.</a:t>
                      </a:r>
                      <a:r>
                        <a:rPr lang="zh-CN" altLang="en-US" sz="1800" dirty="0" smtClean="0"/>
                        <a:t>咯咯的笑</a:t>
                      </a:r>
                      <a:endParaRPr lang="zh-CN" altLang="en-US" sz="1800" dirty="0"/>
                    </a:p>
                  </a:txBody>
                  <a:tcPr marT="45718" marB="45718">
                    <a:solidFill>
                      <a:srgbClr val="92D050"/>
                    </a:solidFill>
                  </a:tcPr>
                </a:tc>
              </a:tr>
              <a:tr h="365868">
                <a:tc gridSpan="2">
                  <a:txBody>
                    <a:bodyPr/>
                    <a:lstStyle/>
                    <a:p>
                      <a:r>
                        <a:rPr lang="en-US" altLang="zh-CN" sz="1800" dirty="0" smtClean="0"/>
                        <a:t>15.</a:t>
                      </a:r>
                      <a:r>
                        <a:rPr lang="en-US" altLang="zh-CN" sz="1800" b="1" dirty="0" smtClean="0"/>
                        <a:t>dread</a:t>
                      </a:r>
                      <a:r>
                        <a:rPr lang="en-US" altLang="zh-CN" sz="1800" dirty="0" smtClean="0"/>
                        <a:t>              v/n.</a:t>
                      </a:r>
                      <a:r>
                        <a:rPr lang="zh-CN" altLang="en-US" sz="1800" dirty="0" smtClean="0"/>
                        <a:t>非常害怕，极为担心（</a:t>
                      </a:r>
                      <a:r>
                        <a:rPr lang="en-US" altLang="zh-CN" sz="1800" dirty="0" smtClean="0"/>
                        <a:t>+doing</a:t>
                      </a:r>
                      <a:r>
                        <a:rPr lang="zh-CN" altLang="en-US" sz="1800" dirty="0" smtClean="0"/>
                        <a:t>）</a:t>
                      </a:r>
                      <a:endParaRPr lang="zh-CN" altLang="en-US" sz="1800" dirty="0"/>
                    </a:p>
                  </a:txBody>
                  <a:tcPr marT="45718" marB="45718">
                    <a:solidFill>
                      <a:srgbClr val="92D050"/>
                    </a:solidFill>
                  </a:tcPr>
                </a:tc>
                <a:tc hMerge="1">
                  <a:tcPr>
                    <a:solidFill>
                      <a:srgbClr val="92D050"/>
                    </a:solidFill>
                  </a:tcPr>
                </a:tc>
              </a:tr>
              <a:tr h="2652543">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1.This was the moment he </a:t>
                      </a:r>
                      <a:r>
                        <a:rPr lang="en-US" altLang="zh-CN" sz="1800" b="1" dirty="0" smtClean="0"/>
                        <a:t>had been dreading</a:t>
                      </a:r>
                      <a:r>
                        <a:rPr lang="en-US" altLang="zh-CN" sz="1800" dirty="0" smtClean="0"/>
                        <a:t>. </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2.We lived </a:t>
                      </a:r>
                      <a:r>
                        <a:rPr lang="en-US" altLang="zh-CN" sz="1800" b="1" dirty="0" smtClean="0"/>
                        <a:t>in dread of </a:t>
                      </a:r>
                      <a:r>
                        <a:rPr lang="en-US" altLang="zh-CN" sz="1800" dirty="0" smtClean="0"/>
                        <a:t>him discovering our</a:t>
                      </a:r>
                      <a:r>
                        <a:rPr lang="en-US" altLang="zh-CN" sz="1800" baseline="0" dirty="0" smtClean="0"/>
                        <a:t> </a:t>
                      </a:r>
                      <a:r>
                        <a:rPr lang="en-US" altLang="zh-CN" sz="1800" dirty="0" smtClean="0"/>
                        <a:t>secret.</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3.She has </a:t>
                      </a:r>
                      <a:r>
                        <a:rPr lang="en-US" altLang="zh-CN" sz="1800" b="1" dirty="0" smtClean="0"/>
                        <a:t>an irrational dread of </a:t>
                      </a:r>
                      <a:r>
                        <a:rPr lang="en-US" altLang="zh-CN" sz="1800" dirty="0" smtClean="0"/>
                        <a:t>school.</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4.dreadful mistake/news /weather /loneliness</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5.The </a:t>
                      </a:r>
                      <a:r>
                        <a:rPr lang="en-US" altLang="zh-CN" sz="1800" u="sng" dirty="0" smtClean="0"/>
                        <a:t>bullying</a:t>
                      </a:r>
                      <a:r>
                        <a:rPr lang="en-US" altLang="zh-CN" sz="1800" dirty="0" smtClean="0"/>
                        <a:t> wind was howling </a:t>
                      </a:r>
                      <a:r>
                        <a:rPr lang="en-US" altLang="zh-CN" sz="1800" b="1" dirty="0" smtClean="0"/>
                        <a:t>dreadfully</a:t>
                      </a:r>
                      <a:r>
                        <a:rPr lang="en-US" altLang="zh-CN" sz="1800" b="1" baseline="0" dirty="0" smtClean="0"/>
                        <a:t> </a:t>
                      </a:r>
                      <a:r>
                        <a:rPr lang="en-US" altLang="zh-CN" sz="1800" u="sng" dirty="0" smtClean="0"/>
                        <a:t>like a homeless dog hungry for a delicious bone.</a:t>
                      </a:r>
                      <a:endParaRPr lang="zh-CN" altLang="en-US" sz="1800" u="sng" dirty="0" smtClean="0"/>
                    </a:p>
                  </a:txBody>
                  <a:tcPr marT="45718" marB="45718">
                    <a:solidFill>
                      <a:srgbClr val="92D050"/>
                    </a:solidFill>
                  </a:tcPr>
                </a:tc>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a:t>
                      </a:r>
                      <a:r>
                        <a:rPr lang="zh-CN" altLang="en-US" sz="1800" dirty="0" smtClean="0"/>
                        <a:t>这是他一流最担心的时刻。</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a:t>
                      </a:r>
                      <a:r>
                        <a:rPr lang="zh-CN" altLang="en-US" sz="1600" dirty="0" smtClean="0"/>
                        <a:t>善怕他发现秘密，我们终日惶恐不安</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她莫名其妙地害怕学校。</a:t>
                      </a:r>
                      <a:r>
                        <a:rPr lang="zh-CN" altLang="en-US" sz="1800" dirty="0" smtClean="0">
                          <a:solidFill>
                            <a:srgbClr val="C00000"/>
                          </a:solidFill>
                        </a:rPr>
                        <a:t>（续）</a:t>
                      </a:r>
                      <a:r>
                        <a:rPr lang="en-US" altLang="zh-CN" sz="1800" dirty="0" smtClean="0"/>
                        <a:t>irrational</a:t>
                      </a:r>
                      <a:r>
                        <a:rPr lang="zh-CN" altLang="en-US" sz="1600" dirty="0" smtClean="0"/>
                        <a:t>不合理的</a:t>
                      </a:r>
                      <a:r>
                        <a:rPr lang="en-US" altLang="zh-CN" sz="1600" dirty="0" smtClean="0"/>
                        <a:t>,</a:t>
                      </a:r>
                      <a:r>
                        <a:rPr lang="zh-CN" altLang="en-US" sz="1600" dirty="0" smtClean="0"/>
                        <a:t>无理性的</a:t>
                      </a:r>
                      <a:r>
                        <a:rPr lang="en-US" altLang="zh-CN" sz="1600" dirty="0" smtClean="0"/>
                        <a:t>,</a:t>
                      </a:r>
                      <a:r>
                        <a:rPr lang="zh-CN" altLang="en-US" sz="1600" dirty="0" smtClean="0"/>
                        <a:t>荒谬的</a:t>
                      </a:r>
                      <a:endParaRPr lang="en-US" altLang="zh-CN" sz="16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600" dirty="0" smtClean="0"/>
                        <a:t>很大的错误</a:t>
                      </a:r>
                      <a:r>
                        <a:rPr lang="en-US" altLang="zh-CN" sz="1600" dirty="0" smtClean="0"/>
                        <a:t>/</a:t>
                      </a:r>
                      <a:r>
                        <a:rPr lang="zh-CN" altLang="en-US" sz="1600" dirty="0" smtClean="0"/>
                        <a:t>坏消息</a:t>
                      </a:r>
                      <a:r>
                        <a:rPr lang="en-US" altLang="zh-CN" sz="1600" dirty="0" smtClean="0"/>
                        <a:t>/</a:t>
                      </a:r>
                      <a:r>
                        <a:rPr lang="zh-CN" altLang="en-US" sz="1600" dirty="0" smtClean="0"/>
                        <a:t>讨厌的天气</a:t>
                      </a:r>
                      <a:r>
                        <a:rPr lang="en-US" altLang="zh-CN" sz="1600" dirty="0" smtClean="0"/>
                        <a:t>/</a:t>
                      </a:r>
                      <a:r>
                        <a:rPr lang="zh-CN" altLang="en-US" sz="1600" dirty="0" smtClean="0"/>
                        <a:t>可怕的孤独</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出咄逼人的冷风像一只无家可归的狗渴望着美味的骨头一样呼啸。</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bully   v.</a:t>
                      </a:r>
                      <a:r>
                        <a:rPr lang="zh-CN" altLang="en-US" sz="1800" dirty="0" smtClean="0"/>
                        <a:t>欺负</a:t>
                      </a:r>
                      <a:r>
                        <a:rPr lang="en-US" altLang="zh-CN" sz="1800" dirty="0" smtClean="0"/>
                        <a:t>,</a:t>
                      </a:r>
                      <a:r>
                        <a:rPr lang="zh-CN" altLang="en-US" sz="1800" dirty="0" smtClean="0"/>
                        <a:t>恐吓</a:t>
                      </a:r>
                      <a:endParaRPr lang="zh-CN" altLang="en-US" sz="1800" dirty="0" smtClean="0"/>
                    </a:p>
                    <a:p>
                      <a:endParaRPr lang="zh-CN" altLang="en-US" sz="1800" dirty="0"/>
                    </a:p>
                  </a:txBody>
                  <a:tcPr marT="45718" marB="45718">
                    <a:solidFill>
                      <a:srgbClr val="92D050"/>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rcRect l="6667" t="13333" r="1666" b="17778"/>
          <a:stretch>
            <a:fillRect/>
          </a:stretch>
        </p:blipFill>
        <p:spPr>
          <a:xfrm>
            <a:off x="1676400" y="0"/>
            <a:ext cx="8915400" cy="68580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Text Box 2"/>
          <p:cNvSpPr txBox="1"/>
          <p:nvPr/>
        </p:nvSpPr>
        <p:spPr>
          <a:xfrm>
            <a:off x="1517650" y="3175"/>
            <a:ext cx="8763000" cy="4781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70000"/>
              </a:lnSpc>
              <a:spcBef>
                <a:spcPct val="0"/>
              </a:spcBef>
              <a:buNone/>
            </a:pPr>
            <a:r>
              <a:rPr lang="zh-CN" altLang="en-US" sz="1800" dirty="0">
                <a:latin typeface="黑体" panose="02010609060101010101" pitchFamily="49" charset="-122"/>
                <a:ea typeface="黑体" panose="02010609060101010101" pitchFamily="49" charset="-122"/>
              </a:rPr>
              <a:t>体会新课标单词的精妙</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活用教材词汇</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靶向高考写作</a:t>
            </a:r>
            <a:endParaRPr lang="zh-CN" altLang="en-US" sz="1800" dirty="0">
              <a:latin typeface="黑体" panose="02010609060101010101" pitchFamily="49" charset="-122"/>
              <a:ea typeface="黑体" panose="02010609060101010101" pitchFamily="49" charset="-122"/>
            </a:endParaRPr>
          </a:p>
          <a:p>
            <a:pPr marL="0" lvl="0" indent="0" eaLnBrk="1" hangingPunct="1">
              <a:lnSpc>
                <a:spcPct val="70000"/>
              </a:lnSpc>
              <a:spcBef>
                <a:spcPct val="0"/>
              </a:spcBef>
              <a:buNone/>
            </a:pP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请运用你能精准掌握的条件反射的语言表达</a:t>
            </a: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去征服考试</a:t>
            </a:r>
            <a:r>
              <a:rPr lang="en-US" altLang="zh-CN" sz="1800" dirty="0">
                <a:solidFill>
                  <a:srgbClr val="C00000"/>
                </a:solidFill>
                <a:latin typeface="黑体" panose="02010609060101010101" pitchFamily="49" charset="-122"/>
                <a:ea typeface="黑体" panose="02010609060101010101" pitchFamily="49" charset="-122"/>
              </a:rPr>
              <a:t>)</a:t>
            </a:r>
            <a:endParaRPr lang="en-US" altLang="zh-CN" sz="1800" dirty="0">
              <a:solidFill>
                <a:srgbClr val="C00000"/>
              </a:solidFill>
              <a:latin typeface="黑体" panose="02010609060101010101" pitchFamily="49" charset="-122"/>
              <a:ea typeface="黑体" panose="02010609060101010101" pitchFamily="49" charset="-122"/>
            </a:endParaRPr>
          </a:p>
        </p:txBody>
      </p:sp>
      <p:graphicFrame>
        <p:nvGraphicFramePr>
          <p:cNvPr id="5191" name="Group 71"/>
          <p:cNvGraphicFramePr>
            <a:graphicFrameLocks noGrp="1"/>
          </p:cNvGraphicFramePr>
          <p:nvPr/>
        </p:nvGraphicFramePr>
        <p:xfrm>
          <a:off x="1524000" y="457200"/>
          <a:ext cx="9144000" cy="6442075"/>
        </p:xfrm>
        <a:graphic>
          <a:graphicData uri="http://schemas.openxmlformats.org/drawingml/2006/table">
            <a:tbl>
              <a:tblPr/>
              <a:tblGrid>
                <a:gridCol w="6019800"/>
                <a:gridCol w="3124200"/>
              </a:tblGrid>
              <a:tr h="365767">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23.shoot    v.(shot, shot)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射中</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射伤     </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shot n.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射击</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枪炮声</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607630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1-1 The pickpocket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his hand into</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bag.</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1-2 A plane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across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sky./ The car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forward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1-3His hand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to grab her. / 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 hand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gripped his wrist.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1-4Flames were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through the roof.</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1-5One more look and he noticed flames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under the disabled vehicle.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2.The rose is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putting out new shoots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3-1Terrified, Elli and I tried all the bear defense actions we knew. We yelled at the bear, hit pots hard, and fired blank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shotgun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shells</a:t>
                      </a:r>
                      <a:r>
                        <a:rPr kumimoji="0" lang="zh-CN" altLang="en-US" sz="12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猎枪弹</a:t>
                      </a:r>
                      <a:r>
                        <a:rPr kumimoji="0" lang="zh-CN" altLang="en-US"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into the air. </a:t>
                      </a:r>
                      <a:r>
                        <a:rPr kumimoji="0" lang="en-US" altLang="zh-CN"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2020.07 </a:t>
                      </a:r>
                      <a:r>
                        <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高考卷 续写</a:t>
                      </a:r>
                      <a:endPar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3-2He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arrow</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his bow.</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4-1a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pain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 the back</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4-2 The pain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arm.</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5-1She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cast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sideways glance.</a:t>
                      </a:r>
                      <a:endPar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5-2She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angry glance at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him an angry glance</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6-1Making the best of this close encounter, I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some pictures of</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bear.2020.07</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浙江高考卷读后读写</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6-2 I decided to try for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more natural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照片</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电影的</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连候镜头</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of a fox peering from the bushes.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peering  v.</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仔细看，端详，凝视</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7-1Taylor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scored with a low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into the corner of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7-2My feet slipped as I was about to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I missed the ball.</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7-3 She managed to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 jump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just over their heads and into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1.v.</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快速移动</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（朝某方向）冲</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奔</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扑</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扒手迅速地将手伸进了她的包。</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飞机掠过天空</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车急速向前开。</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他猛地伸出手去抓她。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火不断从房顶踪上来。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他再一看，注意到火苗从抛锚的汽车底部喷射出来</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2016</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全国新课标</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完形</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2.n[C]</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嫩枝：新芽</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玫瑰正抽出新芽。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、（枪或其他武器）射击</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害怕极了，我和埃利尝试了所有我们知道的防熊措施。我们对着熊大吼，狠狠敲击锅罐，朝着空中发射了空的霰弹。（续）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他张弓射了一箭。（续）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剧痛穿刺</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背部的一阵剧痛（续）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疼痛顺着她的胳膊窜了上来（续）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突然把</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投向；瞥</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她从眼角瞥了他一眼。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她很生气，瞪了他一眼。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拍摄</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充分利用这次和北极熊近距离迎近的机会，我拍了几张它的照片（续）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我决定尝试拍摄一只狐狸从灌木丛中偷窥的一个更自然的镜头（续）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射门：投篮</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泰勒一脚低射</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把球射入网角（续）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当我正要射门的时候脚下滑了一下，一脚踢空。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她设法跳起投篮</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正好越过他们的头顶</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射入网中。（续）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6200"/>
            <a:ext cx="12054840" cy="6554470"/>
          </a:xfrm>
          <a:prstGeom prst="rect">
            <a:avLst/>
          </a:prstGeom>
        </p:spPr>
        <p:txBody>
          <a:bodyPr wrap="square">
            <a:spAutoFit/>
          </a:bodyPr>
          <a:lstStyle/>
          <a:p>
            <a:r>
              <a:rPr lang="en-US" altLang="zh-CN" sz="3600" dirty="0" smtClean="0">
                <a:solidFill>
                  <a:srgbClr val="FF0000"/>
                </a:solidFill>
              </a:rPr>
              <a:t>2.</a:t>
            </a:r>
            <a:r>
              <a:rPr lang="zh-CN" altLang="en-US" sz="3600" dirty="0" smtClean="0">
                <a:solidFill>
                  <a:srgbClr val="FF0000"/>
                </a:solidFill>
              </a:rPr>
              <a:t>合理拓展，语义连贯，彰显思维</a:t>
            </a:r>
            <a:r>
              <a:rPr lang="en-US" altLang="zh-CN" sz="3600" dirty="0" smtClean="0">
                <a:solidFill>
                  <a:srgbClr val="FF0000"/>
                </a:solidFill>
              </a:rPr>
              <a:t>(</a:t>
            </a:r>
            <a:r>
              <a:rPr lang="zh-CN" altLang="en-US" sz="3600" dirty="0" smtClean="0">
                <a:solidFill>
                  <a:srgbClr val="FF0000"/>
                </a:solidFill>
              </a:rPr>
              <a:t>优秀作品</a:t>
            </a:r>
            <a:r>
              <a:rPr lang="en-US" altLang="zh-CN" sz="3600" dirty="0" smtClean="0">
                <a:solidFill>
                  <a:srgbClr val="FF0000"/>
                </a:solidFill>
              </a:rPr>
              <a:t>2</a:t>
            </a:r>
            <a:r>
              <a:rPr lang="zh-CN" altLang="en-US" sz="3600" dirty="0" smtClean="0">
                <a:solidFill>
                  <a:srgbClr val="FF0000"/>
                </a:solidFill>
              </a:rPr>
              <a:t>品析）</a:t>
            </a:r>
            <a:endParaRPr lang="en-US" altLang="zh-CN" sz="3600" dirty="0" smtClean="0">
              <a:solidFill>
                <a:srgbClr val="FFFF00"/>
              </a:solidFill>
            </a:endParaRPr>
          </a:p>
          <a:p>
            <a:r>
              <a:rPr lang="en-US" altLang="zh-CN" sz="2400" dirty="0" smtClean="0"/>
              <a:t> </a:t>
            </a:r>
            <a:r>
              <a:rPr lang="en-US" altLang="zh-CN" sz="2400" dirty="0" smtClean="0">
                <a:solidFill>
                  <a:schemeClr val="tx1"/>
                </a:solidFill>
              </a:rPr>
              <a:t> </a:t>
            </a:r>
            <a:r>
              <a:rPr lang="en-US" altLang="zh-CN" sz="3200" dirty="0" smtClean="0">
                <a:solidFill>
                  <a:schemeClr val="tx1"/>
                </a:solidFill>
              </a:rPr>
              <a:t>Dear  Sir/Madam</a:t>
            </a:r>
            <a:r>
              <a:rPr lang="zh-CN" altLang="en-US" sz="3200" dirty="0" smtClean="0">
                <a:solidFill>
                  <a:schemeClr val="tx1"/>
                </a:solidFill>
              </a:rPr>
              <a:t>，</a:t>
            </a:r>
            <a:endParaRPr lang="en-US" altLang="zh-CN" sz="3200" dirty="0" smtClean="0">
              <a:solidFill>
                <a:schemeClr val="tx1"/>
              </a:solidFill>
            </a:endParaRPr>
          </a:p>
          <a:p>
            <a:r>
              <a:rPr lang="en-US" altLang="zh-CN" sz="3200" dirty="0" smtClean="0">
                <a:solidFill>
                  <a:schemeClr val="tx1"/>
                </a:solidFill>
              </a:rPr>
              <a:t>   I am writing to apply  for the post of volunteer advertised in the school newspaper. I found this position quite  appealing and I am well qualified for the job.</a:t>
            </a:r>
            <a:endParaRPr lang="en-US" altLang="zh-CN" sz="3200" dirty="0" smtClean="0">
              <a:solidFill>
                <a:schemeClr val="tx1"/>
              </a:solidFill>
            </a:endParaRPr>
          </a:p>
          <a:p>
            <a:r>
              <a:rPr lang="en-US" altLang="zh-CN" sz="3200" dirty="0" smtClean="0">
                <a:solidFill>
                  <a:schemeClr val="tx1"/>
                </a:solidFill>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3200" dirty="0" smtClean="0">
              <a:solidFill>
                <a:schemeClr val="tx1"/>
              </a:solidFill>
            </a:endParaRPr>
          </a:p>
          <a:p>
            <a:r>
              <a:rPr lang="en-US" altLang="zh-CN" sz="3200" dirty="0" smtClean="0">
                <a:solidFill>
                  <a:schemeClr val="tx1"/>
                </a:solidFill>
              </a:rPr>
              <a:t>  I’d highly appreciate it if you could give me a chance. Looking forward to your reply.</a:t>
            </a:r>
            <a:endParaRPr lang="en-US" altLang="zh-CN" sz="3200" dirty="0" smtClean="0">
              <a:solidFill>
                <a:schemeClr val="tx1"/>
              </a:solidFill>
            </a:endParaRPr>
          </a:p>
          <a:p>
            <a:endParaRPr lang="en-US" altLang="zh-CN" sz="3200" dirty="0" smtClean="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读后续写的语言技巧</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准确定位</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7171" name="Text Box 7"/>
          <p:cNvSpPr txBox="1"/>
          <p:nvPr/>
        </p:nvSpPr>
        <p:spPr>
          <a:xfrm>
            <a:off x="1752600" y="1219200"/>
            <a:ext cx="8915400" cy="4338320"/>
          </a:xfrm>
          <a:prstGeom prst="rect">
            <a:avLst/>
          </a:prstGeom>
          <a:noFill/>
          <a:ln w="9525" cap="flat" cmpd="sng">
            <a:solidFill>
              <a:srgbClr val="33CC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尖子生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神形兼备</a:t>
            </a:r>
            <a:r>
              <a:rPr lang="zh-CN" altLang="en-US" sz="2400" b="1" dirty="0">
                <a:solidFill>
                  <a:srgbClr val="FF0000"/>
                </a:solidFill>
                <a:latin typeface="黑体" panose="02010609060101010101" pitchFamily="49" charset="-122"/>
                <a:ea typeface="黑体" panose="02010609060101010101" pitchFamily="49" charset="-122"/>
              </a:rPr>
              <a:t>炫出彩</a:t>
            </a:r>
            <a:r>
              <a:rPr lang="en-US" altLang="zh-CN" sz="2400" b="1" dirty="0">
                <a:solidFill>
                  <a:srgbClr val="FF0000"/>
                </a:solidFill>
                <a:latin typeface="黑体" panose="02010609060101010101" pitchFamily="49" charset="-122"/>
                <a:ea typeface="黑体" panose="02010609060101010101" pitchFamily="49" charset="-122"/>
              </a:rPr>
              <a:t>(23</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语言丰富</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情节合理</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逻辑严密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传神的语言提亮表达方式</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前后呼应耐人寻味</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中等生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稳扎稳打</a:t>
            </a:r>
            <a:r>
              <a:rPr lang="zh-CN" altLang="en-US" sz="2400" b="1" dirty="0">
                <a:solidFill>
                  <a:srgbClr val="FF0000"/>
                </a:solidFill>
                <a:latin typeface="黑体" panose="02010609060101010101" pitchFamily="49" charset="-122"/>
                <a:ea typeface="黑体" panose="02010609060101010101" pitchFamily="49" charset="-122"/>
              </a:rPr>
              <a:t>有亮点</a:t>
            </a:r>
            <a:r>
              <a:rPr lang="en-US" altLang="zh-CN" sz="2400" b="1" dirty="0">
                <a:solidFill>
                  <a:srgbClr val="FF0000"/>
                </a:solidFill>
                <a:latin typeface="黑体" panose="02010609060101010101" pitchFamily="49" charset="-122"/>
                <a:ea typeface="黑体" panose="02010609060101010101" pitchFamily="49" charset="-122"/>
              </a:rPr>
              <a:t>(20</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语言规范</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线索清晰</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逻辑合理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精当的语言推进情节发展</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起承转合一气呵成</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拐脚生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降低门槛</a:t>
            </a:r>
            <a:r>
              <a:rPr lang="zh-CN" altLang="en-US" sz="2400" b="1" dirty="0">
                <a:solidFill>
                  <a:srgbClr val="FF0000"/>
                </a:solidFill>
                <a:latin typeface="黑体" panose="02010609060101010101" pitchFamily="49" charset="-122"/>
                <a:ea typeface="黑体" panose="02010609060101010101" pitchFamily="49" charset="-122"/>
              </a:rPr>
              <a:t>求完整</a:t>
            </a:r>
            <a:r>
              <a:rPr lang="en-US" altLang="zh-CN" sz="2400" b="1" dirty="0">
                <a:solidFill>
                  <a:srgbClr val="FF0000"/>
                </a:solidFill>
                <a:latin typeface="黑体" panose="02010609060101010101" pitchFamily="49" charset="-122"/>
                <a:ea typeface="黑体" panose="02010609060101010101" pitchFamily="49" charset="-122"/>
              </a:rPr>
              <a:t>(15</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粗线条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重印象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书写</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准确的语言叙述完整故事</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在情在理通达顺畅</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 Box 5"/>
          <p:cNvSpPr txBox="1"/>
          <p:nvPr/>
        </p:nvSpPr>
        <p:spPr>
          <a:xfrm>
            <a:off x="1371600" y="762000"/>
            <a:ext cx="9448800" cy="506730"/>
          </a:xfrm>
          <a:prstGeom prst="rect">
            <a:avLst/>
          </a:prstGeom>
          <a:noFill/>
          <a:ln w="9525" cap="flat" cmpd="sng">
            <a:solidFill>
              <a:srgbClr val="00FF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700" dirty="0">
                <a:solidFill>
                  <a:schemeClr val="bg1"/>
                </a:solidFill>
                <a:latin typeface="黑体" panose="02010609060101010101" pitchFamily="49" charset="-122"/>
                <a:ea typeface="黑体" panose="02010609060101010101" pitchFamily="49" charset="-122"/>
              </a:rPr>
              <a:t>二考特点</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经验教足</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准确定位</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多种预案</a:t>
            </a:r>
            <a:r>
              <a:rPr lang="en-US" altLang="zh-CN" sz="2700" dirty="0">
                <a:solidFill>
                  <a:srgbClr val="FFCC00"/>
                </a:solidFill>
                <a:latin typeface="黑体" panose="02010609060101010101" pitchFamily="49" charset="-122"/>
                <a:ea typeface="黑体" panose="02010609060101010101" pitchFamily="49" charset="-122"/>
              </a:rPr>
              <a:t>(</a:t>
            </a:r>
            <a:r>
              <a:rPr lang="zh-CN" altLang="en-US" sz="2700" dirty="0">
                <a:solidFill>
                  <a:srgbClr val="FFCC00"/>
                </a:solidFill>
                <a:latin typeface="黑体" panose="02010609060101010101" pitchFamily="49" charset="-122"/>
                <a:ea typeface="黑体" panose="02010609060101010101" pitchFamily="49" charset="-122"/>
              </a:rPr>
              <a:t>确保</a:t>
            </a:r>
            <a:r>
              <a:rPr lang="en-US" altLang="zh-CN" sz="2700" dirty="0">
                <a:solidFill>
                  <a:srgbClr val="FFCC00"/>
                </a:solidFill>
                <a:latin typeface="黑体" panose="02010609060101010101" pitchFamily="49" charset="-122"/>
                <a:ea typeface="黑体" panose="02010609060101010101" pitchFamily="49" charset="-122"/>
              </a:rPr>
              <a:t>20+30</a:t>
            </a:r>
            <a:r>
              <a:rPr lang="zh-CN" altLang="en-US" sz="2700" dirty="0">
                <a:solidFill>
                  <a:srgbClr val="FFCC00"/>
                </a:solidFill>
                <a:latin typeface="黑体" panose="02010609060101010101" pitchFamily="49" charset="-122"/>
                <a:ea typeface="黑体" panose="02010609060101010101" pitchFamily="49" charset="-122"/>
              </a:rPr>
              <a:t>分钟写作</a:t>
            </a:r>
            <a:r>
              <a:rPr lang="en-US" altLang="zh-CN" sz="2700" dirty="0">
                <a:solidFill>
                  <a:srgbClr val="FFCC00"/>
                </a:solidFill>
                <a:latin typeface="黑体" panose="02010609060101010101" pitchFamily="49" charset="-122"/>
                <a:ea typeface="黑体" panose="02010609060101010101" pitchFamily="49" charset="-122"/>
              </a:rPr>
              <a:t>)</a:t>
            </a:r>
            <a:endParaRPr lang="en-US" altLang="zh-CN" sz="2700" dirty="0">
              <a:solidFill>
                <a:srgbClr val="FFCC00"/>
              </a:solidFill>
              <a:latin typeface="黑体" panose="02010609060101010101" pitchFamily="49" charset="-122"/>
              <a:ea typeface="黑体" panose="02010609060101010101" pitchFamily="49" charset="-122"/>
            </a:endParaRPr>
          </a:p>
        </p:txBody>
      </p:sp>
      <p:sp>
        <p:nvSpPr>
          <p:cNvPr id="8195"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读后续写备考策略</a:t>
            </a:r>
            <a:r>
              <a:rPr lang="en-US" altLang="zh-CN" sz="3600" b="1" dirty="0">
                <a:solidFill>
                  <a:schemeClr val="bg1"/>
                </a:solidFill>
                <a:latin typeface="Times New Roman" panose="02020603050405020304" charset="0"/>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胸有成竹</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8196" name="Text Box 7"/>
          <p:cNvSpPr txBox="1"/>
          <p:nvPr/>
        </p:nvSpPr>
        <p:spPr>
          <a:xfrm>
            <a:off x="1752600" y="1219200"/>
            <a:ext cx="8610600" cy="40112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5000"/>
              </a:lnSpc>
              <a:spcBef>
                <a:spcPct val="50000"/>
              </a:spcBef>
              <a:buNone/>
            </a:pPr>
            <a:r>
              <a:rPr lang="zh-CN" altLang="en-US" sz="2800" dirty="0">
                <a:solidFill>
                  <a:schemeClr val="bg1"/>
                </a:solidFill>
                <a:latin typeface="黑体" panose="02010609060101010101" pitchFamily="49" charset="-122"/>
                <a:ea typeface="黑体" panose="02010609060101010101" pitchFamily="49" charset="-122"/>
              </a:rPr>
              <a:t>续写考前</a:t>
            </a:r>
            <a:r>
              <a:rPr lang="en-US" altLang="zh-CN" sz="2800" dirty="0">
                <a:solidFill>
                  <a:schemeClr val="bg1"/>
                </a:solidFill>
                <a:latin typeface="黑体" panose="02010609060101010101" pitchFamily="49" charset="-122"/>
                <a:ea typeface="黑体" panose="02010609060101010101" pitchFamily="49" charset="-122"/>
              </a:rPr>
              <a:t>30</a:t>
            </a:r>
            <a:r>
              <a:rPr lang="zh-CN" altLang="en-US" sz="2800" dirty="0">
                <a:solidFill>
                  <a:schemeClr val="bg1"/>
                </a:solidFill>
                <a:latin typeface="黑体" panose="02010609060101010101" pitchFamily="49" charset="-122"/>
                <a:ea typeface="黑体" panose="02010609060101010101" pitchFamily="49" charset="-122"/>
              </a:rPr>
              <a:t>天</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语言</a:t>
            </a:r>
            <a:r>
              <a:rPr lang="en-US" altLang="zh-CN" sz="2800" dirty="0">
                <a:solidFill>
                  <a:srgbClr val="FFCC00"/>
                </a:solidFill>
                <a:latin typeface="黑体" panose="02010609060101010101" pitchFamily="49" charset="-122"/>
                <a:ea typeface="黑体" panose="02010609060101010101" pitchFamily="49" charset="-122"/>
              </a:rPr>
              <a:t>(①</a:t>
            </a:r>
            <a:r>
              <a:rPr lang="zh-CN" altLang="en-US" sz="2800" dirty="0">
                <a:solidFill>
                  <a:srgbClr val="FFCC00"/>
                </a:solidFill>
                <a:latin typeface="黑体" panose="02010609060101010101" pitchFamily="49" charset="-122"/>
                <a:ea typeface="黑体" panose="02010609060101010101" pitchFamily="49" charset="-122"/>
              </a:rPr>
              <a:t>语料库的熟练准确运用</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浓缩 </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读薄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能驾驭</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快产出</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零失误</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②</a:t>
            </a:r>
            <a:r>
              <a:rPr lang="zh-CN" altLang="en-US" sz="2800" dirty="0">
                <a:solidFill>
                  <a:srgbClr val="FFCC00"/>
                </a:solidFill>
                <a:latin typeface="黑体" panose="02010609060101010101" pitchFamily="49" charset="-122"/>
                <a:ea typeface="黑体" panose="02010609060101010101" pitchFamily="49" charset="-122"/>
              </a:rPr>
              <a:t>真实的语料</a:t>
            </a:r>
            <a:r>
              <a:rPr lang="en-US" altLang="zh-CN" sz="2800" dirty="0">
                <a:solidFill>
                  <a:srgbClr val="FFCC00"/>
                </a:solidFill>
                <a:latin typeface="黑体" panose="02010609060101010101" pitchFamily="49" charset="-122"/>
                <a:ea typeface="黑体" panose="02010609060101010101" pitchFamily="49" charset="-122"/>
              </a:rPr>
              <a:t>co-text(</a:t>
            </a:r>
            <a:r>
              <a:rPr lang="zh-CN" altLang="en-US" sz="2800" dirty="0">
                <a:solidFill>
                  <a:srgbClr val="FFCC00"/>
                </a:solidFill>
                <a:latin typeface="黑体" panose="02010609060101010101" pitchFamily="49" charset="-122"/>
                <a:ea typeface="黑体" panose="02010609060101010101" pitchFamily="49" charset="-122"/>
              </a:rPr>
              <a:t>上下文</a:t>
            </a:r>
            <a:r>
              <a:rPr lang="en-US" altLang="zh-CN" sz="2800" dirty="0">
                <a:solidFill>
                  <a:srgbClr val="FFCC00"/>
                </a:solidFill>
                <a:latin typeface="黑体" panose="02010609060101010101" pitchFamily="49" charset="-122"/>
                <a:ea typeface="黑体" panose="02010609060101010101" pitchFamily="49" charset="-122"/>
              </a:rPr>
              <a:t>),   </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a:t>
            </a:r>
            <a:r>
              <a:rPr lang="zh-CN" altLang="en-US" sz="2800" dirty="0">
                <a:solidFill>
                  <a:srgbClr val="FFCC00"/>
                </a:solidFill>
                <a:latin typeface="黑体" panose="02010609060101010101" pitchFamily="49" charset="-122"/>
                <a:ea typeface="黑体" panose="02010609060101010101" pitchFamily="49" charset="-122"/>
              </a:rPr>
              <a:t>实际发生时的语境含义</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③动词四式</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过去时的各种时态</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情节</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叙事元素</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逻辑衔接</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思想共鸣</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800" dirty="0">
              <a:latin typeface="黑体" panose="02010609060101010101" pitchFamily="49" charset="-122"/>
              <a:ea typeface="黑体" panose="02010609060101010101" pitchFamily="49" charset="-122"/>
            </a:endParaRPr>
          </a:p>
        </p:txBody>
      </p:sp>
      <p:sp>
        <p:nvSpPr>
          <p:cNvPr id="8197" name="Line 8"/>
          <p:cNvSpPr/>
          <p:nvPr/>
        </p:nvSpPr>
        <p:spPr>
          <a:xfrm>
            <a:off x="6705600" y="4572000"/>
            <a:ext cx="457200" cy="533400"/>
          </a:xfrm>
          <a:prstGeom prst="line">
            <a:avLst/>
          </a:prstGeom>
          <a:ln w="76200" cap="flat" cmpd="sng">
            <a:solidFill>
              <a:srgbClr val="FF0000"/>
            </a:solidFill>
            <a:prstDash val="solid"/>
            <a:headEnd type="none" w="med" len="med"/>
            <a:tailEnd type="none" w="med" len="med"/>
          </a:ln>
        </p:spPr>
      </p:sp>
      <p:sp>
        <p:nvSpPr>
          <p:cNvPr id="8198" name="Text Box 9"/>
          <p:cNvSpPr txBox="1"/>
          <p:nvPr/>
        </p:nvSpPr>
        <p:spPr>
          <a:xfrm>
            <a:off x="1524000" y="4876800"/>
            <a:ext cx="8610600" cy="18148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黑体" panose="02010609060101010101" pitchFamily="49" charset="-122"/>
                <a:ea typeface="黑体" panose="02010609060101010101" pitchFamily="49" charset="-122"/>
              </a:rPr>
              <a:t>王初明教授指出高考中的读后续写考题的短板在于互动教弱</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提出要</a:t>
            </a:r>
            <a:r>
              <a:rPr lang="zh-CN" altLang="en-US" sz="2800" b="1" dirty="0">
                <a:solidFill>
                  <a:srgbClr val="FFCC00"/>
                </a:solidFill>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内容引领语言使用</a:t>
            </a:r>
            <a:r>
              <a:rPr lang="zh-CN" altLang="en-US" sz="2800" b="1" dirty="0">
                <a:solidFill>
                  <a:srgbClr val="FFCC00"/>
                </a:solidFill>
                <a:ea typeface="黑体" panose="02010609060101010101" pitchFamily="49" charset="-122"/>
              </a:rPr>
              <a:t>”</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在</a:t>
            </a:r>
            <a:r>
              <a:rPr lang="zh-CN" altLang="en-US" sz="2800" b="1" dirty="0">
                <a:solidFill>
                  <a:srgbClr val="FFCC00"/>
                </a:solidFill>
                <a:latin typeface="黑体" panose="02010609060101010101" pitchFamily="49" charset="-122"/>
                <a:ea typeface="黑体" panose="02010609060101010101" pitchFamily="49" charset="-122"/>
              </a:rPr>
              <a:t>完全理解原文</a:t>
            </a:r>
            <a:r>
              <a:rPr lang="zh-CN" altLang="en-US" sz="2800" b="1" dirty="0">
                <a:solidFill>
                  <a:schemeClr val="bg1"/>
                </a:solidFill>
                <a:latin typeface="黑体" panose="02010609060101010101" pitchFamily="49" charset="-122"/>
                <a:ea typeface="黑体" panose="02010609060101010101" pitchFamily="49" charset="-122"/>
              </a:rPr>
              <a:t>基础上进行续写</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不断地参照对比原文</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以拉平和作者之间的差距</a:t>
            </a:r>
            <a:r>
              <a:rPr lang="en-US" altLang="zh-CN" sz="2800" b="1" dirty="0">
                <a:solidFill>
                  <a:schemeClr val="bg1"/>
                </a:solidFill>
                <a:latin typeface="黑体" panose="02010609060101010101" pitchFamily="49" charset="-122"/>
                <a:ea typeface="黑体" panose="02010609060101010101" pitchFamily="49" charset="-122"/>
              </a:rPr>
              <a:t>.</a:t>
            </a:r>
            <a:endParaRPr lang="en-US" altLang="zh-CN" sz="2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 Box 3"/>
          <p:cNvSpPr txBox="1"/>
          <p:nvPr/>
        </p:nvSpPr>
        <p:spPr>
          <a:xfrm>
            <a:off x="1524000" y="457200"/>
            <a:ext cx="9144000" cy="58185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6.</a:t>
            </a:r>
            <a:r>
              <a:rPr lang="zh-CN" altLang="en-US" sz="2800" dirty="0">
                <a:solidFill>
                  <a:srgbClr val="33CCFF"/>
                </a:solidFill>
                <a:latin typeface="黑体" panose="02010609060101010101" pitchFamily="49" charset="-122"/>
                <a:ea typeface="黑体" panose="02010609060101010101" pitchFamily="49" charset="-122"/>
              </a:rPr>
              <a:t>抢抓书写</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7.</a:t>
            </a:r>
            <a:r>
              <a:rPr lang="zh-CN" altLang="en-US" sz="2800" dirty="0">
                <a:solidFill>
                  <a:srgbClr val="33CCFF"/>
                </a:solidFill>
                <a:latin typeface="黑体" panose="02010609060101010101" pitchFamily="49" charset="-122"/>
                <a:ea typeface="黑体" panose="02010609060101010101" pitchFamily="49" charset="-122"/>
              </a:rPr>
              <a:t>分层指导和教学</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8:</a:t>
            </a:r>
            <a:r>
              <a:rPr lang="zh-CN" altLang="en-US" sz="2800" dirty="0">
                <a:solidFill>
                  <a:srgbClr val="33CCFF"/>
                </a:solidFill>
                <a:latin typeface="黑体" panose="02010609060101010101" pitchFamily="49" charset="-122"/>
                <a:ea typeface="黑体" panose="02010609060101010101" pitchFamily="49" charset="-122"/>
              </a:rPr>
              <a:t>理论提升</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语篇分析理论</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语义链</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场</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主位推进</a:t>
            </a:r>
            <a:r>
              <a:rPr lang="zh-CN" altLang="en-US" sz="2800" dirty="0">
                <a:solidFill>
                  <a:srgbClr val="33CCFF"/>
                </a:solidFill>
              </a:rPr>
              <a:t>	</a:t>
            </a:r>
            <a:endParaRPr lang="zh-CN" altLang="en-US" sz="2800" dirty="0">
              <a:solidFill>
                <a:srgbClr val="33CCFF"/>
              </a:solidFill>
            </a:endParaRPr>
          </a:p>
          <a:p>
            <a:pPr marL="0" lvl="0" indent="0" eaLnBrk="1" hangingPunct="1">
              <a:lnSpc>
                <a:spcPct val="95000"/>
              </a:lnSpc>
              <a:spcBef>
                <a:spcPct val="0"/>
              </a:spcBef>
              <a:buNone/>
            </a:pPr>
            <a:r>
              <a:rPr lang="zh-CN" altLang="en-US" sz="2800" dirty="0">
                <a:solidFill>
                  <a:srgbClr val="33CCFF"/>
                </a:solidFill>
                <a:latin typeface="黑体" panose="02010609060101010101" pitchFamily="49" charset="-122"/>
                <a:ea typeface="黑体" panose="02010609060101010101" pitchFamily="49" charset="-122"/>
              </a:rPr>
              <a:t>  修辞</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隐喻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2"/>
          <p:cNvSpPr txBox="1"/>
          <p:nvPr/>
        </p:nvSpPr>
        <p:spPr>
          <a:xfrm>
            <a:off x="1676400" y="0"/>
            <a:ext cx="8991600" cy="37731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4339" name="Picture 3"/>
          <p:cNvPicPr>
            <a:picLocks noChangeAspect="1"/>
          </p:cNvPicPr>
          <p:nvPr/>
        </p:nvPicPr>
        <p:blipFill>
          <a:blip r:embed="rId1"/>
          <a:srcRect l="6111" t="48518" r="10556" b="13704"/>
          <a:stretch>
            <a:fillRect/>
          </a:stretch>
        </p:blipFill>
        <p:spPr>
          <a:xfrm>
            <a:off x="1524000" y="3352800"/>
            <a:ext cx="9144000" cy="350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ppt_x"/>
                                          </p:val>
                                        </p:tav>
                                        <p:tav tm="100000">
                                          <p:val>
                                            <p:strVal val="#ppt_x"/>
                                          </p:val>
                                        </p:tav>
                                      </p:tavLst>
                                    </p:anim>
                                    <p:anim calcmode="lin" valueType="num">
                                      <p:cBhvr additive="base">
                                        <p:cTn id="8"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2"/>
          <p:cNvSpPr txBox="1"/>
          <p:nvPr/>
        </p:nvSpPr>
        <p:spPr>
          <a:xfrm>
            <a:off x="1676400" y="0"/>
            <a:ext cx="8991600" cy="32550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6388" name="Picture 4"/>
          <p:cNvPicPr>
            <a:picLocks noChangeAspect="1"/>
          </p:cNvPicPr>
          <p:nvPr/>
        </p:nvPicPr>
        <p:blipFill>
          <a:blip r:embed="rId1"/>
          <a:srcRect t="41110" r="4320" b="11481"/>
          <a:stretch>
            <a:fillRect/>
          </a:stretch>
        </p:blipFill>
        <p:spPr>
          <a:xfrm>
            <a:off x="1524000" y="2819400"/>
            <a:ext cx="9144000" cy="403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2"/>
          <p:cNvSpPr txBox="1"/>
          <p:nvPr/>
        </p:nvSpPr>
        <p:spPr>
          <a:xfrm>
            <a:off x="1524000" y="0"/>
            <a:ext cx="9144000" cy="4911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其他备考建议</a:t>
            </a:r>
            <a:r>
              <a:rPr lang="en-US" altLang="zh-CN" sz="2800" b="1" dirty="0">
                <a:solidFill>
                  <a:srgbClr val="FFCC00"/>
                </a:solidFill>
                <a:latin typeface="黑体" panose="02010609060101010101" pitchFamily="49" charset="-122"/>
                <a:ea typeface="黑体" panose="02010609060101010101" pitchFamily="49" charset="-122"/>
              </a:rPr>
              <a: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1.</a:t>
            </a:r>
            <a:r>
              <a:rPr lang="zh-CN" altLang="en-US" sz="2800" b="1" dirty="0">
                <a:solidFill>
                  <a:srgbClr val="33CCFF"/>
                </a:solidFill>
                <a:latin typeface="黑体" panose="02010609060101010101" pitchFamily="49" charset="-122"/>
                <a:ea typeface="黑体" panose="02010609060101010101" pitchFamily="49" charset="-122"/>
              </a:rPr>
              <a:t>回归真题</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命题意识</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学会出题</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2.</a:t>
            </a:r>
            <a:r>
              <a:rPr lang="zh-CN" altLang="en-US" sz="2800" b="1" dirty="0">
                <a:solidFill>
                  <a:srgbClr val="33CCFF"/>
                </a:solidFill>
                <a:latin typeface="黑体" panose="02010609060101010101" pitchFamily="49" charset="-122"/>
                <a:ea typeface="黑体" panose="02010609060101010101" pitchFamily="49" charset="-122"/>
              </a:rPr>
              <a:t>关注山东新高考和本次首考</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3.</a:t>
            </a:r>
            <a:r>
              <a:rPr lang="zh-CN" altLang="en-US" sz="2800" b="1" dirty="0">
                <a:solidFill>
                  <a:srgbClr val="33CCFF"/>
                </a:solidFill>
                <a:latin typeface="黑体" panose="02010609060101010101" pitchFamily="49" charset="-122"/>
                <a:ea typeface="黑体" panose="02010609060101010101" pitchFamily="49" charset="-122"/>
              </a:rPr>
              <a:t>高频词汇</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完形填空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FFCC00"/>
                </a:solidFill>
                <a:latin typeface="黑体" panose="02010609060101010101" pitchFamily="49" charset="-122"/>
                <a:ea typeface="黑体" panose="02010609060101010101" pitchFamily="49" charset="-122"/>
              </a:rPr>
              <a:t>4.</a:t>
            </a:r>
            <a:r>
              <a:rPr lang="zh-CN" altLang="en-US" sz="2800" b="1" dirty="0">
                <a:solidFill>
                  <a:srgbClr val="FFCC00"/>
                </a:solidFill>
                <a:latin typeface="黑体" panose="02010609060101010101" pitchFamily="49" charset="-122"/>
                <a:ea typeface="黑体" panose="02010609060101010101" pitchFamily="49" charset="-122"/>
              </a:rPr>
              <a:t>作文自评和互评</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自我评价</a:t>
            </a:r>
            <a:r>
              <a:rPr lang="en-US" altLang="zh-CN" sz="2800" b="1" dirty="0">
                <a:solidFill>
                  <a:srgbClr val="FFCC00"/>
                </a:solidFill>
                <a:latin typeface="黑体" panose="02010609060101010101" pitchFamily="49" charset="-122"/>
                <a:ea typeface="黑体" panose="02010609060101010101" pitchFamily="49" charset="-122"/>
              </a:rPr>
              <a:t>Self-assessment+</a:t>
            </a:r>
            <a:r>
              <a:rPr lang="zh-CN" altLang="en-US" sz="2800" b="1" dirty="0">
                <a:solidFill>
                  <a:srgbClr val="FFCC00"/>
                </a:solidFill>
                <a:latin typeface="黑体" panose="02010609060101010101" pitchFamily="49" charset="-122"/>
                <a:ea typeface="黑体" panose="02010609060101010101" pitchFamily="49" charset="-122"/>
              </a:rPr>
              <a:t>同</a:t>
            </a:r>
            <a:endParaRPr lang="zh-CN" altLang="en-US"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  伴互评</a:t>
            </a:r>
            <a:r>
              <a:rPr lang="en-US" altLang="zh-CN" sz="2800" b="1" dirty="0">
                <a:solidFill>
                  <a:srgbClr val="FFCC00"/>
                </a:solidFill>
                <a:latin typeface="黑体" panose="02010609060101010101" pitchFamily="49" charset="-122"/>
                <a:ea typeface="黑体" panose="02010609060101010101" pitchFamily="49" charset="-122"/>
              </a:rPr>
              <a:t>peer-assessment)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5.</a:t>
            </a:r>
            <a:r>
              <a:rPr lang="zh-CN" altLang="en-US" sz="2800" b="1" dirty="0">
                <a:solidFill>
                  <a:srgbClr val="33CCFF"/>
                </a:solidFill>
                <a:latin typeface="黑体" panose="02010609060101010101" pitchFamily="49" charset="-122"/>
                <a:ea typeface="黑体" panose="02010609060101010101" pitchFamily="49" charset="-122"/>
              </a:rPr>
              <a:t>限时训练</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应试技巧</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考试节奏</a:t>
            </a:r>
            <a:r>
              <a:rPr lang="en-US" altLang="zh-CN" sz="2800" b="1" dirty="0">
                <a:solidFill>
                  <a:srgbClr val="33CCFF"/>
                </a:solidFill>
                <a:latin typeface="黑体" panose="02010609060101010101" pitchFamily="49" charset="-122"/>
                <a:ea typeface="黑体" panose="02010609060101010101" pitchFamily="49" charset="-122"/>
              </a:rPr>
              <a:t>(21</a:t>
            </a:r>
            <a:r>
              <a:rPr lang="zh-CN" altLang="en-US" sz="2800" b="1" dirty="0">
                <a:solidFill>
                  <a:srgbClr val="33CCFF"/>
                </a:solidFill>
                <a:latin typeface="黑体" panose="02010609060101010101" pitchFamily="49" charset="-122"/>
                <a:ea typeface="黑体" panose="02010609060101010101" pitchFamily="49" charset="-122"/>
              </a:rPr>
              <a:t>分钟阅读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25</a:t>
            </a:r>
            <a:r>
              <a:rPr lang="zh-CN" altLang="en-US" sz="2800" b="1" dirty="0">
                <a:solidFill>
                  <a:srgbClr val="33CCFF"/>
                </a:solidFill>
                <a:latin typeface="黑体" panose="02010609060101010101" pitchFamily="49" charset="-122"/>
                <a:ea typeface="黑体" panose="02010609060101010101" pitchFamily="49" charset="-122"/>
              </a:rPr>
              <a:t>分钟七选五</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完形的精准和熟练</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6.</a:t>
            </a:r>
            <a:r>
              <a:rPr lang="zh-CN" altLang="en-US" sz="2800" b="1" dirty="0">
                <a:solidFill>
                  <a:srgbClr val="33CCFF"/>
                </a:solidFill>
                <a:latin typeface="黑体" panose="02010609060101010101" pitchFamily="49" charset="-122"/>
                <a:ea typeface="黑体" panose="02010609060101010101" pitchFamily="49" charset="-122"/>
              </a:rPr>
              <a:t>抢抓书写</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7.</a:t>
            </a:r>
            <a:r>
              <a:rPr lang="zh-CN" altLang="en-US" sz="2800" b="1" dirty="0">
                <a:solidFill>
                  <a:srgbClr val="33CCFF"/>
                </a:solidFill>
                <a:latin typeface="黑体" panose="02010609060101010101" pitchFamily="49" charset="-122"/>
                <a:ea typeface="黑体" panose="02010609060101010101" pitchFamily="49" charset="-122"/>
              </a:rPr>
              <a:t>分层指导和教学</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8:</a:t>
            </a:r>
            <a:r>
              <a:rPr lang="zh-CN" altLang="en-US" sz="2800" b="1" dirty="0">
                <a:solidFill>
                  <a:srgbClr val="33CCFF"/>
                </a:solidFill>
                <a:latin typeface="黑体" panose="02010609060101010101" pitchFamily="49" charset="-122"/>
                <a:ea typeface="黑体" panose="02010609060101010101" pitchFamily="49" charset="-122"/>
              </a:rPr>
              <a:t>理论提升</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语篇分析理论</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语义链</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主位推进</a:t>
            </a:r>
            <a:r>
              <a:rPr lang="zh-CN" altLang="en-US" sz="2800" b="1" dirty="0">
                <a:solidFill>
                  <a:srgbClr val="33CCFF"/>
                </a:solidFill>
              </a:rPr>
              <a:t>	</a:t>
            </a:r>
            <a:endParaRPr lang="zh-CN" altLang="en-US" sz="2800" b="1" dirty="0">
              <a:solidFill>
                <a:srgbClr val="33CCFF"/>
              </a:solidFill>
            </a:endParaRPr>
          </a:p>
          <a:p>
            <a:pPr marL="0" lvl="0" indent="0" eaLnBrk="1" hangingPunct="1">
              <a:lnSpc>
                <a:spcPct val="80000"/>
              </a:lnSpc>
              <a:spcBef>
                <a:spcPct val="0"/>
              </a:spcBef>
              <a:buNone/>
            </a:pPr>
            <a:r>
              <a:rPr lang="zh-CN" altLang="en-US" sz="2800" b="1" dirty="0">
                <a:solidFill>
                  <a:srgbClr val="33CCFF"/>
                </a:solidFill>
                <a:latin typeface="黑体" panose="02010609060101010101" pitchFamily="49" charset="-122"/>
                <a:ea typeface="黑体" panose="02010609060101010101" pitchFamily="49" charset="-122"/>
              </a:rPr>
              <a:t>  修辞</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隐喻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p:txBody>
      </p:sp>
      <p:pic>
        <p:nvPicPr>
          <p:cNvPr id="18435" name="Picture 3"/>
          <p:cNvPicPr>
            <a:picLocks noChangeAspect="1"/>
          </p:cNvPicPr>
          <p:nvPr/>
        </p:nvPicPr>
        <p:blipFill>
          <a:blip r:embed="rId1"/>
          <a:srcRect l="52222" t="47777" r="3889" b="20370"/>
          <a:stretch>
            <a:fillRect/>
          </a:stretch>
        </p:blipFill>
        <p:spPr>
          <a:xfrm>
            <a:off x="3733800" y="4191000"/>
            <a:ext cx="6934200" cy="2667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76200"/>
            <a:ext cx="12054840" cy="6554470"/>
          </a:xfrm>
          <a:prstGeom prst="rect">
            <a:avLst/>
          </a:prstGeom>
        </p:spPr>
        <p:txBody>
          <a:bodyPr wrap="square">
            <a:spAutoFit/>
          </a:bodyPr>
          <a:lstStyle/>
          <a:p>
            <a:r>
              <a:rPr lang="en-US" altLang="zh-CN" sz="3600" dirty="0" smtClean="0"/>
              <a:t>2.</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a:t>
            </a:r>
            <a:r>
              <a:rPr lang="en-US" altLang="zh-CN" sz="2400" dirty="0" smtClean="0">
                <a:solidFill>
                  <a:schemeClr val="bg1"/>
                </a:solidFill>
              </a:rPr>
              <a:t>Dear  Sir/Madam</a:t>
            </a:r>
            <a:r>
              <a:rPr lang="zh-CN" altLang="en-US" sz="2400" dirty="0" smtClean="0">
                <a:solidFill>
                  <a:schemeClr val="bg1"/>
                </a:solidFill>
              </a:rPr>
              <a:t>，</a:t>
            </a:r>
            <a:endParaRPr lang="en-US" altLang="zh-CN" sz="2400" dirty="0" smtClean="0">
              <a:solidFill>
                <a:schemeClr val="bg1"/>
              </a:solidFill>
            </a:endParaRPr>
          </a:p>
          <a:p>
            <a:r>
              <a:rPr lang="en-US" altLang="zh-CN" sz="2400" dirty="0" smtClean="0">
                <a:solidFill>
                  <a:schemeClr val="bg1"/>
                </a:solidFill>
              </a:rPr>
              <a:t>   I am writing to apply  for the post of volunteer advertised in the school newspaper. I found this position quite  appealing and I am well qualified for the job.</a:t>
            </a:r>
            <a:endParaRPr lang="en-US" altLang="zh-CN" sz="2400" dirty="0" smtClean="0">
              <a:solidFill>
                <a:schemeClr val="bg1"/>
              </a:solidFill>
            </a:endParaRPr>
          </a:p>
          <a:p>
            <a:r>
              <a:rPr lang="en-US" altLang="zh-CN" sz="2400" dirty="0" smtClean="0">
                <a:solidFill>
                  <a:schemeClr val="bg1"/>
                </a:solidFill>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solidFill>
                <a:schemeClr val="bg1"/>
              </a:solidFill>
            </a:endParaRPr>
          </a:p>
          <a:p>
            <a:r>
              <a:rPr lang="en-US" altLang="zh-CN" sz="2400" dirty="0" smtClean="0">
                <a:solidFill>
                  <a:schemeClr val="bg1"/>
                </a:solidFill>
              </a:rPr>
              <a:t>  I’d highly appreciate it if you could give me a chance. Looking forward to your reply.</a:t>
            </a:r>
            <a:endParaRPr lang="en-US" altLang="zh-CN" sz="2400" dirty="0" smtClean="0">
              <a:solidFill>
                <a:schemeClr val="bg1"/>
              </a:solidFill>
            </a:endParaRPr>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a:t>
            </a:r>
            <a:r>
              <a:rPr lang="en-US" altLang="zh-CN" sz="2400" dirty="0" smtClean="0">
                <a:solidFill>
                  <a:srgbClr val="FFFF00"/>
                </a:solidFill>
              </a:rPr>
              <a:t>,</a:t>
            </a:r>
            <a:r>
              <a:rPr lang="zh-CN" altLang="en-US" sz="2400" dirty="0" smtClean="0">
                <a:solidFill>
                  <a:srgbClr val="FFFF00"/>
                </a:solidFill>
              </a:rPr>
              <a:t>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a:t>
            </a:r>
            <a:r>
              <a:rPr lang="en-US" altLang="zh-CN" sz="2400" dirty="0" smtClean="0">
                <a:solidFill>
                  <a:srgbClr val="FFFF00"/>
                </a:solidFill>
              </a:rPr>
              <a:t>,</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a:t>
            </a:r>
            <a:r>
              <a:rPr lang="en-US" altLang="zh-CN" sz="2400" dirty="0" smtClean="0">
                <a:solidFill>
                  <a:srgbClr val="FFFF00"/>
                </a:solidFill>
              </a:rPr>
              <a:t>,</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a:t>
            </a:r>
            <a:endParaRPr lang="zh-CN" altLang="en-US" sz="2400" dirty="0" smtClean="0"/>
          </a:p>
        </p:txBody>
      </p:sp>
      <p:sp>
        <p:nvSpPr>
          <p:cNvPr id="3" name="椭圆 2"/>
          <p:cNvSpPr/>
          <p:nvPr/>
        </p:nvSpPr>
        <p:spPr>
          <a:xfrm>
            <a:off x="163195" y="1412875"/>
            <a:ext cx="10688955"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6835" y="2497455"/>
            <a:ext cx="7505065" cy="3987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00190" y="1772920"/>
            <a:ext cx="513334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box(in)">
                                      <p:cBhvr>
                                        <p:cTn id="25" dur="2000"/>
                                        <p:tgtEl>
                                          <p:spTgt spid="2">
                                            <p:txEl>
                                              <p:pRg st="5" end="5"/>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box(in)">
                                      <p:cBhvr>
                                        <p:cTn id="28" dur="20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 calcmode="lin" valueType="num">
                                      <p:cBhvr>
                                        <p:cTn id="33" dur="1000" fill="hold"/>
                                        <p:tgtEl>
                                          <p:spTgt spid="2">
                                            <p:txEl>
                                              <p:pRg st="7" end="7"/>
                                            </p:txEl>
                                          </p:spTgt>
                                        </p:tgtEl>
                                        <p:attrNameLst>
                                          <p:attrName>ppt_x</p:attrName>
                                        </p:attrNameLst>
                                      </p:cBhvr>
                                      <p:tavLst>
                                        <p:tav tm="0">
                                          <p:val>
                                            <p:strVal val="#ppt_x-.2"/>
                                          </p:val>
                                        </p:tav>
                                        <p:tav tm="100000">
                                          <p:val>
                                            <p:strVal val="#ppt_x"/>
                                          </p:val>
                                        </p:tav>
                                      </p:tavLst>
                                    </p:anim>
                                    <p:anim calcmode="lin" valueType="num">
                                      <p:cBhvr>
                                        <p:cTn id="34" dur="1000" fill="hold"/>
                                        <p:tgtEl>
                                          <p:spTgt spid="2">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box(in)">
                                      <p:cBhvr>
                                        <p:cTn id="40"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6410" y="300355"/>
            <a:ext cx="8305800" cy="583565"/>
          </a:xfrm>
          <a:prstGeom prst="rect">
            <a:avLst/>
          </a:prstGeom>
          <a:noFill/>
        </p:spPr>
        <p:txBody>
          <a:bodyPr wrap="square" rtlCol="0">
            <a:spAutoFit/>
          </a:bodyPr>
          <a:lstStyle/>
          <a:p>
            <a:r>
              <a:rPr lang="en-US" altLang="zh-CN" sz="3200"/>
              <a:t>2. </a:t>
            </a:r>
            <a:r>
              <a:rPr lang="zh-CN" altLang="en-US" sz="3200"/>
              <a:t>合理拓展，</a:t>
            </a:r>
            <a:r>
              <a:rPr lang="zh-CN" altLang="en-US" sz="3200">
                <a:solidFill>
                  <a:srgbClr val="C00000"/>
                </a:solidFill>
              </a:rPr>
              <a:t>语义连贯</a:t>
            </a:r>
            <a:r>
              <a:rPr lang="zh-CN" altLang="en-US" sz="3200"/>
              <a:t>，彰显思维品质</a:t>
            </a:r>
            <a:endParaRPr lang="zh-CN" altLang="en-US" sz="3200"/>
          </a:p>
        </p:txBody>
      </p:sp>
      <p:sp>
        <p:nvSpPr>
          <p:cNvPr id="6" name="矩形 5"/>
          <p:cNvSpPr/>
          <p:nvPr/>
        </p:nvSpPr>
        <p:spPr>
          <a:xfrm>
            <a:off x="10549255" y="217805"/>
            <a:ext cx="1326515"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95275" y="1808480"/>
            <a:ext cx="11580495" cy="4154170"/>
          </a:xfrm>
          <a:prstGeom prst="rect">
            <a:avLst/>
          </a:prstGeom>
          <a:ln>
            <a:solidFill>
              <a:schemeClr val="tx1">
                <a:lumMod val="65000"/>
                <a:lumOff val="35000"/>
              </a:schemeClr>
            </a:solidFill>
          </a:ln>
        </p:spPr>
        <p:txBody>
          <a:bodyPr wrap="square">
            <a:spAutoFit/>
          </a:bodyPr>
          <a:lstStyle/>
          <a:p>
            <a:r>
              <a:rPr lang="en-US" altLang="zh-CN" sz="2400" b="1" dirty="0">
                <a:solidFill>
                  <a:schemeClr val="tx1"/>
                </a:solidFill>
              </a:rPr>
              <a:t>Dear Sir /Madam,</a:t>
            </a:r>
            <a:endParaRPr lang="en-US" altLang="zh-CN" sz="2400" b="1" dirty="0">
              <a:solidFill>
                <a:schemeClr val="tx1"/>
              </a:solidFill>
            </a:endParaRPr>
          </a:p>
          <a:p>
            <a:r>
              <a:rPr lang="en-US" altLang="zh-CN" sz="2400" b="1" dirty="0">
                <a:solidFill>
                  <a:schemeClr val="tx1"/>
                </a:solidFill>
              </a:rPr>
              <a:t>     I am writing to apply for the </a:t>
            </a:r>
            <a:r>
              <a:rPr lang="en-US" altLang="zh-CN" sz="2400" b="1" dirty="0">
                <a:solidFill>
                  <a:srgbClr val="00B050"/>
                </a:solidFill>
              </a:rPr>
              <a:t>post</a:t>
            </a:r>
            <a:r>
              <a:rPr lang="en-US" altLang="zh-CN" sz="2400" b="1" dirty="0">
                <a:solidFill>
                  <a:schemeClr val="tx1"/>
                </a:solidFill>
              </a:rPr>
              <a:t> of volunteer advertised in the school newspaper. I found this </a:t>
            </a:r>
            <a:r>
              <a:rPr lang="en-US" altLang="zh-CN" sz="2400" b="1" dirty="0">
                <a:solidFill>
                  <a:srgbClr val="00B050"/>
                </a:solidFill>
              </a:rPr>
              <a:t>position</a:t>
            </a:r>
            <a:r>
              <a:rPr lang="en-US" altLang="zh-CN" sz="2400" b="1" dirty="0">
                <a:solidFill>
                  <a:schemeClr val="tx1"/>
                </a:solidFill>
              </a:rPr>
              <a:t> quite appealing and I am well qualified for the </a:t>
            </a:r>
            <a:r>
              <a:rPr lang="en-US" altLang="zh-CN" sz="2400" b="1" dirty="0">
                <a:solidFill>
                  <a:srgbClr val="00B050"/>
                </a:solidFill>
              </a:rPr>
              <a:t>job.</a:t>
            </a:r>
            <a:endParaRPr lang="en-US" altLang="zh-CN" sz="2400" b="1" dirty="0">
              <a:solidFill>
                <a:schemeClr val="tx1"/>
              </a:solidFill>
            </a:endParaRPr>
          </a:p>
          <a:p>
            <a:r>
              <a:rPr lang="en-US" altLang="zh-CN" sz="2400" b="1" dirty="0">
                <a:solidFill>
                  <a:schemeClr val="tx1"/>
                </a:solidFill>
              </a:rPr>
              <a:t>     First, I have a good command of spoken English, contributing to my interaction with foreign friends. Second, I have previous experience working as a volunteer for G20 so I can communicate with foreigners without any obstacle. Besides, I think it an excellent </a:t>
            </a:r>
            <a:r>
              <a:rPr lang="en-US" altLang="zh-CN" sz="2400" b="1" dirty="0">
                <a:solidFill>
                  <a:srgbClr val="0070C0"/>
                </a:solidFill>
              </a:rPr>
              <a:t>opportunity</a:t>
            </a:r>
            <a:r>
              <a:rPr lang="en-US" altLang="zh-CN" sz="2400" b="1" dirty="0">
                <a:solidFill>
                  <a:schemeClr val="tx1"/>
                </a:solidFill>
              </a:rPr>
              <a:t> to broaden horizons and improve social skills.</a:t>
            </a:r>
            <a:endParaRPr lang="en-US" altLang="zh-CN" sz="2400" b="1" dirty="0">
              <a:solidFill>
                <a:schemeClr val="tx1"/>
              </a:solidFill>
            </a:endParaRPr>
          </a:p>
          <a:p>
            <a:r>
              <a:rPr lang="en-US" altLang="zh-CN" sz="2400" b="1" dirty="0">
                <a:solidFill>
                  <a:schemeClr val="tx1"/>
                </a:solidFill>
              </a:rPr>
              <a:t>    I’d highly appreciate it if you could give me the </a:t>
            </a:r>
            <a:r>
              <a:rPr lang="en-US" altLang="zh-CN" sz="2400" b="1" dirty="0">
                <a:solidFill>
                  <a:srgbClr val="0070C0"/>
                </a:solidFill>
              </a:rPr>
              <a:t>chance</a:t>
            </a:r>
            <a:r>
              <a:rPr lang="en-US" altLang="zh-CN" sz="2400" b="1" dirty="0">
                <a:solidFill>
                  <a:schemeClr val="tx1"/>
                </a:solidFill>
              </a:rPr>
              <a:t>. Looking forward to your reply.</a:t>
            </a:r>
            <a:endParaRPr lang="en-US" altLang="zh-CN" sz="2400" b="1" dirty="0">
              <a:solidFill>
                <a:schemeClr val="tx1"/>
              </a:solidFill>
            </a:endParaRPr>
          </a:p>
          <a:p>
            <a:r>
              <a:rPr lang="en-US" altLang="zh-CN" sz="2400" b="1" dirty="0">
                <a:solidFill>
                  <a:schemeClr val="tx1"/>
                </a:solidFill>
              </a:rPr>
              <a:t>                                                                                                                                                Yours,</a:t>
            </a:r>
            <a:endParaRPr lang="en-US" altLang="zh-CN" sz="2400" b="1" dirty="0">
              <a:solidFill>
                <a:schemeClr val="tx1"/>
              </a:solidFill>
            </a:endParaRPr>
          </a:p>
          <a:p>
            <a:r>
              <a:rPr lang="en-US" altLang="zh-CN" sz="2400" b="1" dirty="0">
                <a:solidFill>
                  <a:schemeClr val="tx1"/>
                </a:solidFill>
              </a:rPr>
              <a:t>                                                                                                                                                Li Hua</a:t>
            </a:r>
            <a:endParaRPr lang="en-US" altLang="zh-CN" sz="2400" b="1" dirty="0">
              <a:solidFill>
                <a:schemeClr val="tx1"/>
              </a:solidFill>
            </a:endParaRPr>
          </a:p>
        </p:txBody>
      </p:sp>
      <p:sp>
        <p:nvSpPr>
          <p:cNvPr id="3" name="文本框 6"/>
          <p:cNvSpPr txBox="1">
            <a:spLocks noChangeArrowheads="1"/>
          </p:cNvSpPr>
          <p:nvPr/>
        </p:nvSpPr>
        <p:spPr bwMode="auto">
          <a:xfrm>
            <a:off x="296545" y="1033780"/>
            <a:ext cx="11579860" cy="706755"/>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5000"/>
              </a:lnSpc>
              <a:spcBef>
                <a:spcPct val="20000"/>
              </a:spcBef>
              <a:buChar char="•"/>
              <a:defRPr sz="3200">
                <a:solidFill>
                  <a:sysClr val="window" lastClr="FFFFFF"/>
                </a:solidFill>
                <a:latin typeface="Arial" panose="020B0604020202020204" pitchFamily="34" charset="0"/>
                <a:ea typeface="华文隶书" panose="02010800040101010101" charset="-122"/>
              </a:defRPr>
            </a:lvl1pPr>
            <a:lvl2pPr marL="742950" indent="-285750">
              <a:lnSpc>
                <a:spcPct val="125000"/>
              </a:lnSpc>
              <a:spcBef>
                <a:spcPct val="20000"/>
              </a:spcBef>
              <a:buChar char="–"/>
              <a:defRPr sz="2800">
                <a:solidFill>
                  <a:sysClr val="window" lastClr="FFFFFF"/>
                </a:solidFill>
                <a:latin typeface="Arial" panose="020B0604020202020204" pitchFamily="34" charset="0"/>
                <a:ea typeface="华文隶书" panose="02010800040101010101" charset="-122"/>
              </a:defRPr>
            </a:lvl2pPr>
            <a:lvl3pPr marL="1143000" indent="-228600">
              <a:lnSpc>
                <a:spcPct val="125000"/>
              </a:lnSpc>
              <a:spcBef>
                <a:spcPct val="20000"/>
              </a:spcBef>
              <a:buChar char="•"/>
              <a:defRPr sz="2400">
                <a:solidFill>
                  <a:sysClr val="window" lastClr="FFFFFF"/>
                </a:solidFill>
                <a:latin typeface="Arial" panose="020B0604020202020204" pitchFamily="34" charset="0"/>
                <a:ea typeface="华文隶书" panose="02010800040101010101" charset="-122"/>
              </a:defRPr>
            </a:lvl3pPr>
            <a:lvl4pPr marL="16002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4pPr>
            <a:lvl5pPr marL="2057400" indent="-228600">
              <a:lnSpc>
                <a:spcPct val="125000"/>
              </a:lnSpc>
              <a:spcBef>
                <a:spcPct val="20000"/>
              </a:spcBef>
              <a:buChar char="»"/>
              <a:defRPr sz="2000">
                <a:solidFill>
                  <a:sysClr val="window" lastClr="FFFFFF"/>
                </a:solidFill>
                <a:latin typeface="Arial" panose="020B0604020202020204" pitchFamily="34" charset="0"/>
                <a:ea typeface="华文隶书" panose="02010800040101010101" charset="-122"/>
              </a:defRPr>
            </a:lvl5pPr>
            <a:lvl6pPr marL="25146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6pPr>
            <a:lvl7pPr marL="29718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7pPr>
            <a:lvl8pPr marL="34290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8pPr>
            <a:lvl9pPr marL="3886200" indent="-228600" eaLnBrk="0" fontAlgn="base" hangingPunct="0">
              <a:lnSpc>
                <a:spcPct val="125000"/>
              </a:lnSpc>
              <a:spcBef>
                <a:spcPct val="20000"/>
              </a:spcBef>
              <a:spcAft>
                <a:spcPct val="0"/>
              </a:spcAft>
              <a:buChar char="»"/>
              <a:defRPr sz="2000">
                <a:solidFill>
                  <a:sysClr val="window" lastClr="FFFFFF"/>
                </a:solidFill>
                <a:latin typeface="Arial" panose="020B0604020202020204" pitchFamily="34" charset="0"/>
                <a:ea typeface="华文隶书" panose="02010800040101010101" charset="-122"/>
              </a:defRPr>
            </a:lvl9pPr>
          </a:lstStyle>
          <a:p>
            <a:pPr defTabSz="914400" eaLnBrk="0" fontAlgn="base" hangingPunct="0">
              <a:lnSpc>
                <a:spcPct val="100000"/>
              </a:lnSpc>
              <a:spcBef>
                <a:spcPct val="0"/>
              </a:spcBef>
              <a:spcAft>
                <a:spcPct val="0"/>
              </a:spcAft>
              <a:buFontTx/>
              <a:buNone/>
            </a:pPr>
            <a:r>
              <a:rPr lang="zh-CN" altLang="en-US" sz="2000" b="1" dirty="0">
                <a:solidFill>
                  <a:schemeClr val="tx1"/>
                </a:solidFill>
                <a:latin typeface="华文行楷" panose="02010800040101010101" charset="-122"/>
              </a:rPr>
              <a:t>  </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rPr>
              <a:t>（</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2018年06月</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浙江</a:t>
            </a:r>
            <a:r>
              <a:rPr lang="en-US" altLang="zh-CN"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高考</a:t>
            </a:r>
            <a:r>
              <a:rPr lang="zh-CN" altLang="en-US" sz="1600" b="1" i="1" kern="100" dirty="0">
                <a:solidFill>
                  <a:schemeClr val="tx1"/>
                </a:solidFill>
                <a:latin typeface="宋体" panose="02010600030101010101" pitchFamily="2" charset="-122"/>
                <a:ea typeface="宋体" panose="02010600030101010101" pitchFamily="2" charset="-122"/>
                <a:cs typeface="Times New Roman" panose="02020603050405020304" charset="0"/>
                <a:sym typeface="等线" panose="02010600030101010101" charset="-122"/>
              </a:rPr>
              <a:t>）</a:t>
            </a:r>
            <a:r>
              <a:rPr lang="zh-CN" altLang="en-US" sz="2000" b="1" dirty="0">
                <a:solidFill>
                  <a:schemeClr val="tx1"/>
                </a:solidFill>
                <a:latin typeface="华文行楷" panose="02010800040101010101" charset="-122"/>
              </a:rPr>
              <a:t>假如你是李华，你校英语协会招聘志愿者，接待来访的外国中学生。请你写信应聘，内容包括：</a:t>
            </a:r>
            <a:r>
              <a:rPr lang="en-US" altLang="zh-CN" sz="2000" b="1" dirty="0">
                <a:solidFill>
                  <a:schemeClr val="tx1"/>
                </a:solidFill>
                <a:latin typeface="华文行楷" panose="02010800040101010101" charset="-122"/>
              </a:rPr>
              <a:t> 1.</a:t>
            </a:r>
            <a:r>
              <a:rPr lang="zh-CN" altLang="en-US" sz="2000" b="1" dirty="0">
                <a:solidFill>
                  <a:schemeClr val="tx1"/>
                </a:solidFill>
                <a:latin typeface="华文行楷" panose="02010800040101010101" charset="-122"/>
              </a:rPr>
              <a:t>口语能力；</a:t>
            </a:r>
            <a:r>
              <a:rPr lang="en-US" altLang="zh-CN" sz="2000" b="1" dirty="0">
                <a:solidFill>
                  <a:schemeClr val="tx1"/>
                </a:solidFill>
                <a:latin typeface="华文行楷" panose="02010800040101010101" charset="-122"/>
              </a:rPr>
              <a:t>2.</a:t>
            </a:r>
            <a:r>
              <a:rPr lang="zh-CN" altLang="en-US" sz="2000" b="1" dirty="0">
                <a:solidFill>
                  <a:schemeClr val="tx1"/>
                </a:solidFill>
                <a:latin typeface="华文行楷" panose="02010800040101010101" charset="-122"/>
              </a:rPr>
              <a:t>相关经验；</a:t>
            </a:r>
            <a:r>
              <a:rPr lang="en-US" altLang="zh-CN" sz="2000" b="1" dirty="0">
                <a:solidFill>
                  <a:schemeClr val="tx1"/>
                </a:solidFill>
                <a:latin typeface="华文行楷" panose="02010800040101010101" charset="-122"/>
              </a:rPr>
              <a:t>    3.</a:t>
            </a:r>
            <a:r>
              <a:rPr lang="zh-CN" altLang="en-US" sz="2000" b="1" dirty="0">
                <a:solidFill>
                  <a:schemeClr val="tx1"/>
                </a:solidFill>
                <a:latin typeface="华文行楷" panose="02010800040101010101" charset="-122"/>
              </a:rPr>
              <a:t>应聘目的。</a:t>
            </a:r>
            <a:endParaRPr lang="zh-CN" altLang="en-US" sz="2000" b="1" dirty="0">
              <a:solidFill>
                <a:schemeClr val="tx1"/>
              </a:solidFill>
              <a:latin typeface="华文行楷" panose="02010800040101010101" charset="-122"/>
            </a:endParaRPr>
          </a:p>
        </p:txBody>
      </p:sp>
      <p:cxnSp>
        <p:nvCxnSpPr>
          <p:cNvPr id="11" name="直接箭头连接符 10"/>
          <p:cNvCxnSpPr/>
          <p:nvPr/>
        </p:nvCxnSpPr>
        <p:spPr>
          <a:xfrm flipH="1">
            <a:off x="1930400" y="2447290"/>
            <a:ext cx="2769870" cy="222250"/>
          </a:xfrm>
          <a:prstGeom prst="straightConnector1">
            <a:avLst/>
          </a:prstGeom>
          <a:noFill/>
          <a:ln w="28575" cap="flat" cmpd="sng" algn="ctr">
            <a:solidFill>
              <a:srgbClr val="92D050"/>
            </a:solidFill>
            <a:prstDash val="solid"/>
            <a:tailEnd type="triangle"/>
          </a:ln>
          <a:effectLst/>
        </p:spPr>
      </p:cxnSp>
      <p:cxnSp>
        <p:nvCxnSpPr>
          <p:cNvPr id="13" name="直接箭头连接符 12"/>
          <p:cNvCxnSpPr/>
          <p:nvPr/>
        </p:nvCxnSpPr>
        <p:spPr>
          <a:xfrm>
            <a:off x="1930400" y="2660015"/>
            <a:ext cx="7274560" cy="130810"/>
          </a:xfrm>
          <a:prstGeom prst="straightConnector1">
            <a:avLst/>
          </a:prstGeom>
          <a:noFill/>
          <a:ln w="28575" cap="flat" cmpd="sng" algn="ctr">
            <a:solidFill>
              <a:srgbClr val="92D050"/>
            </a:solidFill>
            <a:prstDash val="solid"/>
            <a:tailEnd type="triangle"/>
          </a:ln>
          <a:effectLst/>
        </p:spPr>
      </p:cxnSp>
      <p:sp>
        <p:nvSpPr>
          <p:cNvPr id="16" name="椭圆 15"/>
          <p:cNvSpPr/>
          <p:nvPr/>
        </p:nvSpPr>
        <p:spPr>
          <a:xfrm>
            <a:off x="615315" y="2938145"/>
            <a:ext cx="729615" cy="313055"/>
          </a:xfrm>
          <a:prstGeom prst="ellipse">
            <a:avLst/>
          </a:prstGeom>
          <a:noFill/>
          <a:ln w="38100" cap="flat" cmpd="sng" algn="ctr">
            <a:solidFill>
              <a:srgbClr val="FF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00"/>
              </a:solidFill>
              <a:effectLst/>
              <a:uLnTx/>
              <a:uFillTx/>
              <a:latin typeface="Arial" panose="020B0604020202020204"/>
              <a:ea typeface="华文隶书" panose="02010800040101010101" charset="-122"/>
              <a:cs typeface="+mn-ea"/>
            </a:endParaRPr>
          </a:p>
        </p:txBody>
      </p:sp>
      <p:sp>
        <p:nvSpPr>
          <p:cNvPr id="17" name="椭圆 16"/>
          <p:cNvSpPr/>
          <p:nvPr/>
        </p:nvSpPr>
        <p:spPr>
          <a:xfrm>
            <a:off x="2434421" y="3349739"/>
            <a:ext cx="936104" cy="350170"/>
          </a:xfrm>
          <a:prstGeom prst="ellipse">
            <a:avLst/>
          </a:prstGeom>
          <a:noFill/>
          <a:ln w="38100" cap="flat" cmpd="sng" algn="ctr">
            <a:solidFill>
              <a:srgbClr val="FF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00"/>
              </a:solidFill>
              <a:effectLst/>
              <a:uLnTx/>
              <a:uFillTx/>
              <a:latin typeface="Arial" panose="020B0604020202020204"/>
              <a:ea typeface="华文隶书" panose="02010800040101010101" charset="-122"/>
              <a:cs typeface="+mn-ea"/>
            </a:endParaRPr>
          </a:p>
        </p:txBody>
      </p:sp>
      <p:sp>
        <p:nvSpPr>
          <p:cNvPr id="18" name="椭圆 17"/>
          <p:cNvSpPr/>
          <p:nvPr/>
        </p:nvSpPr>
        <p:spPr>
          <a:xfrm>
            <a:off x="7702282" y="3710348"/>
            <a:ext cx="936104" cy="350170"/>
          </a:xfrm>
          <a:prstGeom prst="ellipse">
            <a:avLst/>
          </a:prstGeom>
          <a:noFill/>
          <a:ln w="38100" cap="flat" cmpd="sng" algn="ctr">
            <a:solidFill>
              <a:srgbClr val="FF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00"/>
              </a:solidFill>
              <a:effectLst/>
              <a:uLnTx/>
              <a:uFillTx/>
              <a:latin typeface="Arial" panose="020B0604020202020204"/>
              <a:ea typeface="华文隶书" panose="02010800040101010101" charset="-122"/>
              <a:cs typeface="+mn-ea"/>
            </a:endParaRPr>
          </a:p>
        </p:txBody>
      </p:sp>
      <p:cxnSp>
        <p:nvCxnSpPr>
          <p:cNvPr id="7" name="直接箭头连接符 6"/>
          <p:cNvCxnSpPr/>
          <p:nvPr/>
        </p:nvCxnSpPr>
        <p:spPr>
          <a:xfrm>
            <a:off x="1930400" y="4232910"/>
            <a:ext cx="5547995" cy="441325"/>
          </a:xfrm>
          <a:prstGeom prst="straightConnector1">
            <a:avLst/>
          </a:prstGeom>
          <a:noFill/>
          <a:ln w="28575" cap="flat" cmpd="sng" algn="ctr">
            <a:solidFill>
              <a:srgbClr val="00B0F0"/>
            </a:solidFill>
            <a:prstDash val="solid"/>
            <a:tailEnd type="triangle"/>
          </a:ln>
          <a:effectLst/>
        </p:spPr>
      </p:cxnSp>
      <p:sp>
        <p:nvSpPr>
          <p:cNvPr id="9" name="文本框 8"/>
          <p:cNvSpPr txBox="1"/>
          <p:nvPr/>
        </p:nvSpPr>
        <p:spPr>
          <a:xfrm>
            <a:off x="0" y="5436235"/>
            <a:ext cx="11531600" cy="1322070"/>
          </a:xfrm>
          <a:prstGeom prst="rect">
            <a:avLst/>
          </a:prstGeom>
          <a:noFill/>
          <a:ln>
            <a:solidFill>
              <a:srgbClr val="FFFF00"/>
            </a:solidFill>
          </a:ln>
        </p:spPr>
        <p:txBody>
          <a:bodyPr wrap="square" rtlCol="0">
            <a:spAutoFit/>
          </a:bodyPr>
          <a:lstStyle/>
          <a:p>
            <a:r>
              <a:rPr lang="zh-CN" altLang="en-US" sz="2000" b="1" dirty="0">
                <a:solidFill>
                  <a:srgbClr val="F95647">
                    <a:lumMod val="40000"/>
                    <a:lumOff val="60000"/>
                  </a:srgbClr>
                </a:solidFill>
                <a:latin typeface="宋体" panose="02010600030101010101" pitchFamily="2" charset="-122"/>
                <a:ea typeface="宋体" panose="02010600030101010101" pitchFamily="2" charset="-122"/>
                <a:cs typeface="宋体" panose="02010600030101010101" pitchFamily="2" charset="-122"/>
              </a:rPr>
              <a:t>   </a:t>
            </a:r>
            <a:r>
              <a:rPr lang="zh-CN" altLang="en-US" sz="2000" b="1" u="sng" dirty="0">
                <a:solidFill>
                  <a:srgbClr val="FF0000"/>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衔接</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微软雅黑" panose="020B0503020204020204" charset="-122"/>
              </a:rPr>
              <a:t>即</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本文中</a:t>
            </a:r>
            <a:r>
              <a:rPr lang="en-US" altLang="zh-CN" sz="2000" b="1" dirty="0">
                <a:solidFill>
                  <a:srgbClr val="FF0000"/>
                </a:solidFill>
                <a:latin typeface="Times New Roman" panose="02020603050405020304" charset="0"/>
                <a:ea typeface="宋体" panose="02010600030101010101" pitchFamily="2" charset="-122"/>
                <a:cs typeface="Times New Roman" panose="02020603050405020304" charset="0"/>
              </a:rPr>
              <a:t>First, Second, Besides</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等</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将句子有机连接起来。</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en-US" altLang="zh-CN" sz="2000" b="1" dirty="0">
                <a:solidFill>
                  <a:srgbClr val="7CB554">
                    <a:lumMod val="75000"/>
                  </a:srgbClr>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002060"/>
                </a:solidFill>
                <a:latin typeface="宋体" panose="02010600030101010101" pitchFamily="2" charset="-122"/>
                <a:ea typeface="宋体" panose="02010600030101010101" pitchFamily="2" charset="-122"/>
                <a:cs typeface="宋体" panose="02010600030101010101" pitchFamily="2" charset="-122"/>
              </a:rPr>
              <a:t>语义</a:t>
            </a:r>
            <a:r>
              <a:rPr lang="zh-CN" altLang="en-US" sz="2000" b="1" u="sng" dirty="0">
                <a:solidFill>
                  <a:srgbClr val="002060"/>
                </a:solidFill>
                <a:latin typeface="微软雅黑" panose="020B0503020204020204" charset="-122"/>
                <a:ea typeface="微软雅黑" panose="020B0503020204020204" charset="-122"/>
                <a:cs typeface="宋体" panose="02010600030101010101" pitchFamily="2" charset="-122"/>
              </a:rPr>
              <a:t>连贯</a:t>
            </a:r>
            <a:r>
              <a:rPr lang="zh-CN" altLang="en-US" sz="2000" b="1" dirty="0">
                <a:solidFill>
                  <a:srgbClr val="002060"/>
                </a:solidFill>
                <a:latin typeface="宋体" panose="02010600030101010101" pitchFamily="2" charset="-122"/>
                <a:ea typeface="宋体" panose="02010600030101010101" pitchFamily="2" charset="-122"/>
                <a:cs typeface="宋体" panose="02010600030101010101" pitchFamily="2" charset="-122"/>
              </a:rPr>
              <a:t>指的是篇章的语义关联，是篇章的无形网络，存在于篇章的底层；衔接是篇章的一种语言显性特征，是篇章的有形网络，作者将这两种连接方式互相配合，娴熟使用，使全文文气通畅，读起来一气呵成。</a:t>
            </a:r>
            <a:endParaRPr lang="zh-CN" altLang="en-US" sz="20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ldLvl="0" animBg="1"/>
      <p:bldP spid="17" grpId="0" bldLvl="0" animBg="1"/>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2178" y="147931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01</a:t>
              </a:r>
              <a:endParaRPr lang="zh-CN" altLang="en-US" sz="2800" dirty="0">
                <a:solidFill>
                  <a:sysClr val="window" lastClr="FFFFFF"/>
                </a:solidFill>
                <a:latin typeface="Impact" panose="020B0806030902050204" pitchFamily="34" charset="0"/>
              </a:endParaRPr>
            </a:p>
          </p:txBody>
        </p:sp>
      </p:grpSp>
      <p:grpSp>
        <p:nvGrpSpPr>
          <p:cNvPr id="48" name="组合 47"/>
          <p:cNvGrpSpPr/>
          <p:nvPr/>
        </p:nvGrpSpPr>
        <p:grpSpPr>
          <a:xfrm>
            <a:off x="211868" y="315460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02</a:t>
              </a:r>
              <a:endParaRPr lang="zh-CN" altLang="en-US" sz="2800" dirty="0">
                <a:solidFill>
                  <a:sysClr val="window" lastClr="FFFFFF"/>
                </a:solidFill>
                <a:latin typeface="Impact" panose="020B0806030902050204" pitchFamily="34" charset="0"/>
              </a:endParaRPr>
            </a:p>
          </p:txBody>
        </p:sp>
      </p:grpSp>
      <p:grpSp>
        <p:nvGrpSpPr>
          <p:cNvPr id="51" name="组合 50"/>
          <p:cNvGrpSpPr/>
          <p:nvPr/>
        </p:nvGrpSpPr>
        <p:grpSpPr>
          <a:xfrm>
            <a:off x="192183" y="5003899"/>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rgbClr val="000000">
                <a:lumMod val="75000"/>
                <a:lumOff val="25000"/>
              </a:srgbClr>
            </a:solidFill>
            <a:ln w="25400" cap="flat" cmpd="sng" algn="ctr">
              <a:noFill/>
              <a:prstDash val="solid"/>
            </a:ln>
            <a:effectLst/>
          </p:spPr>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ysClr val="window" lastClr="FFFFFF"/>
                  </a:solidFill>
                  <a:latin typeface="Impact" panose="020B0806030902050204" pitchFamily="34" charset="0"/>
                </a:rPr>
                <a:t>03</a:t>
              </a:r>
              <a:endParaRPr lang="zh-CN" altLang="en-US" sz="2800" dirty="0">
                <a:solidFill>
                  <a:sysClr val="window" lastClr="FFFFFF"/>
                </a:solidFill>
                <a:latin typeface="Impact" panose="020B0806030902050204" pitchFamily="34" charset="0"/>
              </a:endParaRPr>
            </a:p>
          </p:txBody>
        </p:sp>
      </p:grpSp>
      <p:grpSp>
        <p:nvGrpSpPr>
          <p:cNvPr id="60" name="组合 59"/>
          <p:cNvGrpSpPr/>
          <p:nvPr/>
        </p:nvGrpSpPr>
        <p:grpSpPr>
          <a:xfrm>
            <a:off x="503555" y="1704975"/>
            <a:ext cx="11184255" cy="1256030"/>
            <a:chOff x="4200115" y="884281"/>
            <a:chExt cx="4076672" cy="692009"/>
          </a:xfrm>
        </p:grpSpPr>
        <p:sp>
          <p:nvSpPr>
            <p:cNvPr id="61" name="矩形 60"/>
            <p:cNvSpPr/>
            <p:nvPr/>
          </p:nvSpPr>
          <p:spPr>
            <a:xfrm>
              <a:off x="4475782" y="1060404"/>
              <a:ext cx="3768139" cy="308920"/>
            </a:xfrm>
            <a:prstGeom prst="rect">
              <a:avLst/>
            </a:prstGeom>
            <a:ln w="15875">
              <a:noFill/>
            </a:ln>
          </p:spPr>
          <p:txBody>
            <a:bodyPr wrap="square" lIns="68580" tIns="34290" rIns="68580" bIns="34290">
              <a:spAutoFit/>
            </a:bodyPr>
            <a:lstStyle/>
            <a:p>
              <a:r>
                <a:rPr lang="zh-CN" altLang="en-US" sz="3200" b="1" dirty="0">
                  <a:solidFill>
                    <a:srgbClr val="7030A0"/>
                  </a:solidFill>
                  <a:latin typeface="微软雅黑" panose="020B0503020204020204" charset="-122"/>
                  <a:ea typeface="微软雅黑" panose="020B0503020204020204" charset="-122"/>
                </a:rPr>
                <a:t>状语，写作背景 </a:t>
              </a:r>
              <a:endParaRPr lang="zh-CN" altLang="en-US" sz="3200" b="1" dirty="0">
                <a:solidFill>
                  <a:srgbClr val="7030A0"/>
                </a:solidFill>
                <a:latin typeface="微软雅黑" panose="020B0503020204020204" charset="-122"/>
                <a:ea typeface="微软雅黑" panose="020B0503020204020204" charset="-122"/>
              </a:endParaRPr>
            </a:p>
          </p:txBody>
        </p:sp>
        <p:sp>
          <p:nvSpPr>
            <p:cNvPr id="62" name="平行四边形 61"/>
            <p:cNvSpPr/>
            <p:nvPr/>
          </p:nvSpPr>
          <p:spPr>
            <a:xfrm>
              <a:off x="4200115" y="884281"/>
              <a:ext cx="4076672" cy="692009"/>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3" name="组合 62"/>
          <p:cNvGrpSpPr/>
          <p:nvPr/>
        </p:nvGrpSpPr>
        <p:grpSpPr>
          <a:xfrm>
            <a:off x="619760" y="3337560"/>
            <a:ext cx="11091545" cy="1266825"/>
            <a:chOff x="4226697" y="1647579"/>
            <a:chExt cx="4065813" cy="1572253"/>
          </a:xfrm>
        </p:grpSpPr>
        <p:sp>
          <p:nvSpPr>
            <p:cNvPr id="64" name="矩形 63"/>
            <p:cNvSpPr/>
            <p:nvPr/>
          </p:nvSpPr>
          <p:spPr>
            <a:xfrm>
              <a:off x="4495316" y="2136066"/>
              <a:ext cx="3620289" cy="695889"/>
            </a:xfrm>
            <a:prstGeom prst="rect">
              <a:avLst/>
            </a:prstGeom>
            <a:ln w="15875">
              <a:noFill/>
            </a:ln>
          </p:spPr>
          <p:txBody>
            <a:bodyPr wrap="square" lIns="68580" tIns="34290" rIns="68580" bIns="34290">
              <a:spAutoFit/>
            </a:bodyPr>
            <a:lstStyle/>
            <a:p>
              <a:r>
                <a:rPr lang="zh-CN" altLang="en-US" sz="3200" b="1" dirty="0">
                  <a:solidFill>
                    <a:sysClr val="windowText" lastClr="000000">
                      <a:lumMod val="75000"/>
                      <a:lumOff val="25000"/>
                    </a:sysClr>
                  </a:solidFill>
                  <a:latin typeface="微软雅黑" panose="020B0503020204020204" charset="-122"/>
                  <a:ea typeface="微软雅黑" panose="020B0503020204020204" charset="-122"/>
                </a:rPr>
                <a:t>I</a:t>
              </a:r>
              <a:r>
                <a:rPr lang="en-US" altLang="zh-CN" sz="3200" b="1" dirty="0">
                  <a:solidFill>
                    <a:sysClr val="windowText" lastClr="000000">
                      <a:lumMod val="75000"/>
                      <a:lumOff val="25000"/>
                    </a:sysClr>
                  </a:solidFill>
                  <a:latin typeface="微软雅黑" panose="020B0503020204020204" charset="-122"/>
                  <a:ea typeface="微软雅黑" panose="020B0503020204020204" charset="-122"/>
                </a:rPr>
                <a:t>'</a:t>
              </a:r>
              <a:r>
                <a:rPr lang="zh-CN" altLang="en-US" sz="3200" b="1" dirty="0">
                  <a:solidFill>
                    <a:sysClr val="windowText" lastClr="000000">
                      <a:lumMod val="75000"/>
                      <a:lumOff val="25000"/>
                    </a:sysClr>
                  </a:solidFill>
                  <a:latin typeface="微软雅黑" panose="020B0503020204020204" charset="-122"/>
                  <a:ea typeface="微软雅黑" panose="020B0503020204020204" charset="-122"/>
                </a:rPr>
                <a:t>m writing for </a:t>
              </a:r>
              <a:r>
                <a:rPr lang="en-US" altLang="zh-CN" sz="3200" b="1" dirty="0">
                  <a:solidFill>
                    <a:sysClr val="windowText" lastClr="000000">
                      <a:lumMod val="75000"/>
                      <a:lumOff val="25000"/>
                    </a:sysClr>
                  </a:solidFill>
                  <a:latin typeface="微软雅黑" panose="020B0503020204020204" charset="-122"/>
                  <a:ea typeface="微软雅黑" panose="020B0503020204020204" charset="-122"/>
                </a:rPr>
                <a:t>/ to... </a:t>
              </a:r>
              <a:r>
                <a:rPr lang="zh-CN" altLang="en-US" sz="3200" b="1" u="sng" dirty="0">
                  <a:solidFill>
                    <a:sysClr val="windowText" lastClr="000000">
                      <a:lumMod val="75000"/>
                      <a:lumOff val="25000"/>
                    </a:sysClr>
                  </a:solidFill>
                  <a:latin typeface="微软雅黑" panose="020B0503020204020204" charset="-122"/>
                  <a:ea typeface="微软雅黑" panose="020B0503020204020204" charset="-122"/>
                </a:rPr>
                <a:t>写作体裁</a:t>
              </a:r>
              <a:r>
                <a:rPr lang="en-US" altLang="zh-CN" sz="3200" b="1" u="sng" dirty="0">
                  <a:solidFill>
                    <a:sysClr val="windowText" lastClr="000000">
                      <a:lumMod val="75000"/>
                      <a:lumOff val="25000"/>
                    </a:sysClr>
                  </a:solidFill>
                  <a:latin typeface="微软雅黑" panose="020B0503020204020204" charset="-122"/>
                  <a:ea typeface="微软雅黑" panose="020B0503020204020204" charset="-122"/>
                </a:rPr>
                <a:t> </a:t>
              </a:r>
              <a:endParaRPr lang="en-US" altLang="zh-CN" sz="3200" b="1" u="sng"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65" name="平行四边形 64"/>
            <p:cNvSpPr/>
            <p:nvPr/>
          </p:nvSpPr>
          <p:spPr>
            <a:xfrm>
              <a:off x="4226697" y="1647579"/>
              <a:ext cx="4065813" cy="1572253"/>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grpSp>
        <p:nvGrpSpPr>
          <p:cNvPr id="66" name="组合 65"/>
          <p:cNvGrpSpPr/>
          <p:nvPr/>
        </p:nvGrpSpPr>
        <p:grpSpPr>
          <a:xfrm>
            <a:off x="527050" y="4980940"/>
            <a:ext cx="11209655" cy="1319256"/>
            <a:chOff x="4254577" y="2486890"/>
            <a:chExt cx="3917157" cy="540045"/>
          </a:xfrm>
        </p:grpSpPr>
        <p:sp>
          <p:nvSpPr>
            <p:cNvPr id="67" name="矩形 66"/>
            <p:cNvSpPr/>
            <p:nvPr/>
          </p:nvSpPr>
          <p:spPr>
            <a:xfrm>
              <a:off x="4462170" y="2541366"/>
              <a:ext cx="3709564" cy="431242"/>
            </a:xfrm>
            <a:prstGeom prst="rect">
              <a:avLst/>
            </a:prstGeom>
            <a:ln w="15875">
              <a:noFill/>
            </a:ln>
          </p:spPr>
          <p:txBody>
            <a:bodyPr wrap="square" lIns="68580" tIns="34290" rIns="68580" bIns="34290">
              <a:spAutoFit/>
            </a:bodyPr>
            <a:lstStyle/>
            <a:p>
              <a:r>
                <a:rPr sz="3200" b="1" dirty="0">
                  <a:solidFill>
                    <a:sysClr val="windowText" lastClr="000000">
                      <a:lumMod val="75000"/>
                      <a:lumOff val="25000"/>
                    </a:sysClr>
                  </a:solidFill>
                  <a:latin typeface="微软雅黑" panose="020B0503020204020204" charset="-122"/>
                  <a:ea typeface="微软雅黑" panose="020B0503020204020204" charset="-122"/>
                </a:rPr>
                <a:t>with the purpose of </a:t>
              </a:r>
              <a:r>
                <a:rPr lang="en-US" sz="3200" b="1" dirty="0">
                  <a:solidFill>
                    <a:sysClr val="windowText" lastClr="000000">
                      <a:lumMod val="75000"/>
                      <a:lumOff val="25000"/>
                    </a:sysClr>
                  </a:solidFill>
                  <a:latin typeface="微软雅黑" panose="020B0503020204020204" charset="-122"/>
                  <a:ea typeface="微软雅黑" panose="020B0503020204020204" charset="-122"/>
                </a:rPr>
                <a:t>...</a:t>
              </a:r>
              <a:r>
                <a:rPr lang="en-US" sz="3200" b="1" dirty="0">
                  <a:solidFill>
                    <a:srgbClr val="C00000"/>
                  </a:solidFill>
                  <a:latin typeface="微软雅黑" panose="020B0503020204020204" charset="-122"/>
                  <a:ea typeface="微软雅黑" panose="020B0503020204020204" charset="-122"/>
                </a:rPr>
                <a:t>/</a:t>
              </a:r>
              <a:r>
                <a:rPr sz="3200" b="1" dirty="0">
                  <a:solidFill>
                    <a:srgbClr val="C00000"/>
                  </a:solidFill>
                  <a:latin typeface="微软雅黑" panose="020B0503020204020204" charset="-122"/>
                  <a:ea typeface="微软雅黑" panose="020B0503020204020204" charset="-122"/>
                </a:rPr>
                <a:t>for </a:t>
              </a:r>
              <a:r>
                <a:rPr lang="en-US" sz="3200" b="1" dirty="0">
                  <a:solidFill>
                    <a:srgbClr val="C00000"/>
                  </a:solidFill>
                  <a:latin typeface="微软雅黑" panose="020B0503020204020204" charset="-122"/>
                  <a:ea typeface="微软雅黑" panose="020B0503020204020204" charset="-122"/>
                </a:rPr>
                <a:t>...</a:t>
              </a:r>
              <a:r>
                <a:rPr lang="en-US" sz="3200" b="1" dirty="0">
                  <a:solidFill>
                    <a:srgbClr val="7030A0"/>
                  </a:solidFill>
                  <a:latin typeface="微软雅黑" panose="020B0503020204020204" charset="-122"/>
                  <a:ea typeface="微软雅黑" panose="020B0503020204020204" charset="-122"/>
                </a:rPr>
                <a:t>/</a:t>
              </a:r>
              <a:r>
                <a:rPr sz="3200" b="1" dirty="0">
                  <a:solidFill>
                    <a:srgbClr val="7030A0"/>
                  </a:solidFill>
                  <a:latin typeface="微软雅黑" panose="020B0503020204020204" charset="-122"/>
                  <a:ea typeface="微软雅黑" panose="020B0503020204020204" charset="-122"/>
                </a:rPr>
                <a:t>to </a:t>
              </a:r>
              <a:r>
                <a:rPr lang="en-US" sz="3200" b="1" dirty="0">
                  <a:solidFill>
                    <a:srgbClr val="7030A0"/>
                  </a:solidFill>
                  <a:latin typeface="微软雅黑" panose="020B0503020204020204" charset="-122"/>
                  <a:ea typeface="微软雅黑" panose="020B0503020204020204" charset="-122"/>
                </a:rPr>
                <a:t>... </a:t>
              </a:r>
              <a:endParaRPr lang="en-US" sz="3200" b="1" dirty="0">
                <a:solidFill>
                  <a:srgbClr val="7030A0"/>
                </a:solidFill>
                <a:latin typeface="微软雅黑" panose="020B0503020204020204" charset="-122"/>
                <a:ea typeface="微软雅黑" panose="020B0503020204020204" charset="-122"/>
              </a:endParaRPr>
            </a:p>
            <a:p>
              <a:r>
                <a:rPr lang="en-US" sz="3200" b="1" dirty="0">
                  <a:solidFill>
                    <a:srgbClr val="7030A0"/>
                  </a:solidFill>
                  <a:latin typeface="微软雅黑" panose="020B0503020204020204" charset="-122"/>
                  <a:ea typeface="微软雅黑" panose="020B0503020204020204" charset="-122"/>
                </a:rPr>
                <a:t>                           </a:t>
              </a:r>
              <a:r>
                <a:rPr lang="zh-CN" altLang="en-US" sz="3200" b="1" dirty="0">
                  <a:solidFill>
                    <a:srgbClr val="7030A0"/>
                  </a:solidFill>
                  <a:latin typeface="微软雅黑" panose="020B0503020204020204" charset="-122"/>
                  <a:ea typeface="微软雅黑" panose="020B0503020204020204" charset="-122"/>
                </a:rPr>
                <a:t>原因、目的、补充信息</a:t>
              </a:r>
              <a:endParaRPr lang="zh-CN" altLang="en-US" sz="3200" b="1" dirty="0">
                <a:solidFill>
                  <a:srgbClr val="7030A0"/>
                </a:solidFill>
                <a:latin typeface="微软雅黑" panose="020B0503020204020204" charset="-122"/>
                <a:ea typeface="微软雅黑" panose="020B0503020204020204" charset="-122"/>
              </a:endParaRPr>
            </a:p>
          </p:txBody>
        </p:sp>
        <p:sp>
          <p:nvSpPr>
            <p:cNvPr id="68" name="平行四边形 67"/>
            <p:cNvSpPr/>
            <p:nvPr/>
          </p:nvSpPr>
          <p:spPr>
            <a:xfrm>
              <a:off x="4254577" y="2486890"/>
              <a:ext cx="3907459" cy="540045"/>
            </a:xfrm>
            <a:prstGeom prst="parallelogram">
              <a:avLst>
                <a:gd name="adj" fmla="val 48207"/>
              </a:avLst>
            </a:prstGeom>
            <a:noFill/>
            <a:ln w="15875" cap="flat" cmpd="sng" algn="ctr">
              <a:solidFill>
                <a:srgbClr val="944E1D"/>
              </a:solidFill>
              <a:prstDash val="solid"/>
            </a:ln>
            <a:effectLst/>
          </p:spPr>
          <p:txBody>
            <a:bodyPr lIns="68580" tIns="34290" rIns="68580" bIns="34290" rtlCol="0" anchor="ctr"/>
            <a:lstStyle/>
            <a:p>
              <a:endParaRPr lang="zh-CN" altLang="en-US" sz="1600" b="1">
                <a:solidFill>
                  <a:sysClr val="windowText" lastClr="000000">
                    <a:lumMod val="75000"/>
                    <a:lumOff val="25000"/>
                  </a:sysClr>
                </a:solidFill>
              </a:endParaRPr>
            </a:p>
          </p:txBody>
        </p:sp>
      </p:grpSp>
      <p:pic>
        <p:nvPicPr>
          <p:cNvPr id="22"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480000">
            <a:off x="10949305" y="-51819"/>
            <a:ext cx="127889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50215" y="294005"/>
            <a:ext cx="11680825" cy="583565"/>
          </a:xfrm>
          <a:prstGeom prst="rect">
            <a:avLst/>
          </a:prstGeom>
          <a:noFill/>
        </p:spPr>
        <p:txBody>
          <a:bodyPr wrap="square" rtlCol="0">
            <a:spAutoFit/>
          </a:bodyPr>
          <a:lstStyle/>
          <a:p>
            <a:r>
              <a:rPr lang="en-US" altLang="zh-CN" sz="3200" dirty="0"/>
              <a:t>2. </a:t>
            </a:r>
            <a:r>
              <a:rPr lang="zh-CN" altLang="en-US" sz="3200">
                <a:solidFill>
                  <a:srgbClr val="C00000"/>
                </a:solidFill>
                <a:sym typeface="+mn-ea"/>
              </a:rPr>
              <a:t>合理拓展</a:t>
            </a:r>
            <a:r>
              <a:rPr lang="zh-CN" altLang="en-US" sz="3200">
                <a:sym typeface="+mn-ea"/>
              </a:rPr>
              <a:t>，</a:t>
            </a:r>
            <a:r>
              <a:rPr lang="zh-CN" altLang="en-US" sz="3200">
                <a:solidFill>
                  <a:schemeClr val="tx1"/>
                </a:solidFill>
                <a:sym typeface="+mn-ea"/>
              </a:rPr>
              <a:t>语义连贯，彰显</a:t>
            </a:r>
            <a:r>
              <a:rPr lang="zh-CN" altLang="en-US" sz="3200">
                <a:sym typeface="+mn-ea"/>
              </a:rPr>
              <a:t>思维品质</a:t>
            </a:r>
            <a:endParaRPr lang="zh-CN" altLang="en-US" sz="2800" dirty="0"/>
          </a:p>
        </p:txBody>
      </p:sp>
      <p:cxnSp>
        <p:nvCxnSpPr>
          <p:cNvPr id="23" name="直接连接符 22"/>
          <p:cNvCxnSpPr/>
          <p:nvPr/>
        </p:nvCxnSpPr>
        <p:spPr>
          <a:xfrm>
            <a:off x="296642" y="951865"/>
            <a:ext cx="4896485" cy="1397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0215" y="937895"/>
            <a:ext cx="10778490" cy="706755"/>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rgbClr val="C00000"/>
                </a:solidFill>
              </a:rPr>
              <a:t> </a:t>
            </a:r>
            <a:r>
              <a:rPr lang="en-US" altLang="zh-CN" sz="2000" b="1">
                <a:solidFill>
                  <a:srgbClr val="C00000"/>
                </a:solidFill>
              </a:rPr>
              <a:t>交际性拓展</a:t>
            </a:r>
            <a:r>
              <a:rPr lang="zh-CN" altLang="en-US" sz="2000" b="1">
                <a:solidFill>
                  <a:srgbClr val="C00000"/>
                </a:solidFill>
              </a:rPr>
              <a:t>：借助语言支架，进行产出性思维表达</a:t>
            </a:r>
            <a:endParaRPr lang="zh-CN" altLang="en-US" sz="2000" b="1">
              <a:solidFill>
                <a:srgbClr val="C00000"/>
              </a:solidFill>
            </a:endParaRPr>
          </a:p>
          <a:p>
            <a:r>
              <a:rPr lang="zh-CN" altLang="en-US" sz="2000" b="1">
                <a:solidFill>
                  <a:srgbClr val="FF0000"/>
                </a:solidFill>
              </a:rPr>
              <a:t> </a:t>
            </a:r>
            <a:r>
              <a:rPr lang="en-US" altLang="zh-CN" sz="2000" b="1">
                <a:solidFill>
                  <a:srgbClr val="FF0000"/>
                </a:solidFill>
              </a:rPr>
              <a:t>                        </a:t>
            </a:r>
            <a:r>
              <a:rPr lang="zh-CN" altLang="en-US" sz="2000" b="1">
                <a:solidFill>
                  <a:srgbClr val="002060"/>
                </a:solidFill>
              </a:rPr>
              <a:t>写信目的</a:t>
            </a:r>
            <a:r>
              <a:rPr lang="en-US" altLang="zh-CN" sz="2000" b="1">
                <a:solidFill>
                  <a:srgbClr val="002060"/>
                </a:solidFill>
              </a:rPr>
              <a:t>/</a:t>
            </a:r>
            <a:r>
              <a:rPr lang="zh-CN" altLang="en-US" sz="2000" b="1">
                <a:solidFill>
                  <a:srgbClr val="002060"/>
                </a:solidFill>
              </a:rPr>
              <a:t>背景信息</a:t>
            </a:r>
            <a:r>
              <a:rPr lang="zh-CN" altLang="en-US" sz="2000">
                <a:solidFill>
                  <a:srgbClr val="002060"/>
                </a:solidFill>
              </a:rPr>
              <a:t>（角色代入，第一段建议</a:t>
            </a:r>
            <a:r>
              <a:rPr lang="zh-CN" altLang="en-US" sz="2000" b="1">
                <a:solidFill>
                  <a:srgbClr val="C00000"/>
                </a:solidFill>
              </a:rPr>
              <a:t>两行</a:t>
            </a:r>
            <a:r>
              <a:rPr lang="zh-CN" altLang="en-US" sz="2000">
                <a:solidFill>
                  <a:srgbClr val="002060"/>
                </a:solidFill>
              </a:rPr>
              <a:t>）</a:t>
            </a:r>
            <a:endParaRPr lang="zh-CN" altLang="en-US" sz="2000">
              <a:solidFill>
                <a:srgbClr val="00206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fill="hold"/>
                                        <p:tgtEl>
                                          <p:spTgt spid="66"/>
                                        </p:tgtEl>
                                        <p:attrNameLst>
                                          <p:attrName>ppt_x</p:attrName>
                                        </p:attrNameLst>
                                      </p:cBhvr>
                                      <p:tavLst>
                                        <p:tav tm="0">
                                          <p:val>
                                            <p:strVal val="1+#ppt_w/2"/>
                                          </p:val>
                                        </p:tav>
                                        <p:tav tm="100000">
                                          <p:val>
                                            <p:strVal val="#ppt_x"/>
                                          </p:val>
                                        </p:tav>
                                      </p:tavLst>
                                    </p:anim>
                                    <p:anim calcmode="lin" valueType="num">
                                      <p:cBhvr additive="base">
                                        <p:cTn id="30" dur="500" fill="hold"/>
                                        <p:tgtEl>
                                          <p:spTgt spid="66"/>
                                        </p:tgtEl>
                                        <p:attrNameLst>
                                          <p:attrName>ppt_y</p:attrName>
                                        </p:attrNameLst>
                                      </p:cBhvr>
                                      <p:tavLst>
                                        <p:tav tm="0">
                                          <p:val>
                                            <p:strVal val="#ppt_y"/>
                                          </p:val>
                                        </p:tav>
                                        <p:tav tm="100000">
                                          <p:val>
                                            <p:strVal val="#ppt_y"/>
                                          </p:val>
                                        </p:tav>
                                      </p:tavLst>
                                    </p:anim>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EMPLATE_CATEGORY" val="custom"/>
  <p:tag name="KSO_WM_TEMPLATE_INDEX" val="20187308"/>
</p:tagLst>
</file>

<file path=ppt/tags/tag10.xml><?xml version="1.0" encoding="utf-8"?>
<p:tagLst xmlns:p="http://schemas.openxmlformats.org/presentationml/2006/main">
  <p:tag name="KSO_WM_BEAUTIFY_FLAG" val="#wm#"/>
  <p:tag name="KSO_WM_TEMPLATE_CATEGORY" val="custom"/>
  <p:tag name="KSO_WM_TEMPLATE_INDEX" val="20187308"/>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BEAUTIFY_FLAG" val="#wm#"/>
  <p:tag name="KSO_WM_TEMPLATE_CATEGORY" val="custom"/>
  <p:tag name="KSO_WM_TEMPLATE_INDEX" val="20187308"/>
</p:tagLst>
</file>

<file path=ppt/tags/tag15.xml><?xml version="1.0" encoding="utf-8"?>
<p:tagLst xmlns:p="http://schemas.openxmlformats.org/presentationml/2006/main">
  <p:tag name="KSO_WM_BEAUTIFY_FLAG" val="#wm#"/>
  <p:tag name="KSO_WM_TEMPLATE_CATEGORY" val="custom"/>
  <p:tag name="KSO_WM_TEMPLATE_INDEX" val="20187308"/>
</p:tagLst>
</file>

<file path=ppt/tags/tag16.xml><?xml version="1.0" encoding="utf-8"?>
<p:tagLst xmlns:p="http://schemas.openxmlformats.org/presentationml/2006/main">
  <p:tag name="KSO_WM_BEAUTIFY_FLAG" val="#wm#"/>
  <p:tag name="KSO_WM_TEMPLATE_CATEGORY" val="custom"/>
  <p:tag name="KSO_WM_TEMPLATE_INDEX" val="20187308"/>
</p:tagLst>
</file>

<file path=ppt/tags/tag17.xml><?xml version="1.0" encoding="utf-8"?>
<p:tagLst xmlns:p="http://schemas.openxmlformats.org/presentationml/2006/main">
  <p:tag name="KSO_WM_BEAUTIFY_FLAG" val="#wm#"/>
  <p:tag name="KSO_WM_TEMPLATE_CATEGORY" val="custom"/>
  <p:tag name="KSO_WM_TEMPLATE_INDEX" val="20187308"/>
</p:tagLst>
</file>

<file path=ppt/tags/tag18.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19.xml><?xml version="1.0" encoding="utf-8"?>
<p:tagLst xmlns:p="http://schemas.openxmlformats.org/presentationml/2006/main">
  <p:tag name="KSO_WM_UNIT_TABLE_BEAUTIFY" val="smartTable{531e00c1-6299-47ce-8241-cbcfc9242ab0}"/>
  <p:tag name="TABLE_ENDDRAG_ORIGIN_RECT" val="960*267"/>
  <p:tag name="TABLE_ENDDRAG_RECT" val="0*220*960*267"/>
</p:tagLst>
</file>

<file path=ppt/tags/tag2.xml><?xml version="1.0" encoding="utf-8"?>
<p:tagLst xmlns:p="http://schemas.openxmlformats.org/presentationml/2006/main">
  <p:tag name="KSO_WM_BEAUTIFY_FLAG" val="#wm#"/>
  <p:tag name="KSO_WM_TEMPLATE_CATEGORY" val="custom"/>
  <p:tag name="KSO_WM_TEMPLATE_INDEX" val="20187308"/>
</p:tagLst>
</file>

<file path=ppt/tags/tag20.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21.xml><?xml version="1.0" encoding="utf-8"?>
<p:tagLst xmlns:p="http://schemas.openxmlformats.org/presentationml/2006/main">
  <p:tag name="TABLE_ENDDRAG_ORIGIN_RECT" val="888*120"/>
  <p:tag name="TABLE_ENDDRAG_RECT" val="0*405*888*120"/>
</p:tagLst>
</file>

<file path=ppt/tags/tag22.xml><?xml version="1.0" encoding="utf-8"?>
<p:tagLst xmlns:p="http://schemas.openxmlformats.org/presentationml/2006/main">
  <p:tag name="KSO_WM_UNIT_TABLE_BEAUTIFY" val="smartTable{6346d826-b575-4510-8562-e22845147c8b}"/>
  <p:tag name="TABLE_ENDDRAG_ORIGIN_RECT" val="933*502"/>
  <p:tag name="TABLE_ENDDRAG_RECT" val="17*9*933*502"/>
</p:tagLst>
</file>

<file path=ppt/tags/tag23.xml><?xml version="1.0" encoding="utf-8"?>
<p:tagLst xmlns:p="http://schemas.openxmlformats.org/presentationml/2006/main">
  <p:tag name="KSO_WM_UNIT_TABLE_BEAUTIFY" val="smartTable{f9e1bfdb-646c-4c1a-8659-2e206dbdbb83}"/>
  <p:tag name="TABLE_ENDDRAG_ORIGIN_RECT" val="960*430"/>
  <p:tag name="TABLE_ENDDRAG_RECT" val="0*20*960*430"/>
</p:tagLst>
</file>

<file path=ppt/tags/tag3.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BEAUTIFY_FLAG" val="#wm#"/>
  <p:tag name="KSO_WM_TEMPLATE_CATEGORY" val="custom"/>
  <p:tag name="KSO_WM_TEMPLATE_INDEX" val="20187308"/>
</p:tagLst>
</file>

<file path=ppt/tags/tag5.xml><?xml version="1.0" encoding="utf-8"?>
<p:tagLst xmlns:p="http://schemas.openxmlformats.org/presentationml/2006/main">
  <p:tag name="KSO_WM_BEAUTIFY_FLAG" val="#wm#"/>
  <p:tag name="KSO_WM_TEMPLATE_CATEGORY" val="custom"/>
  <p:tag name="KSO_WM_TEMPLATE_INDEX" val="20187308"/>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BEAUTIFY_FLAG" val="#wm#"/>
  <p:tag name="KSO_WM_TEMPLATE_CATEGORY" val="custom"/>
  <p:tag name="KSO_WM_TEMPLATE_INDEX" val="20187308"/>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36360</Words>
  <Application>WPS 演示</Application>
  <PresentationFormat>宽屏</PresentationFormat>
  <Paragraphs>1403</Paragraphs>
  <Slides>65</Slides>
  <Notes>0</Notes>
  <HiddenSlides>0</HiddenSlides>
  <MMClips>0</MMClips>
  <ScaleCrop>false</ScaleCrop>
  <HeadingPairs>
    <vt:vector size="6" baseType="variant">
      <vt:variant>
        <vt:lpstr>已用的字体</vt:lpstr>
      </vt:variant>
      <vt:variant>
        <vt:i4>26</vt:i4>
      </vt:variant>
      <vt:variant>
        <vt:lpstr>主题</vt:lpstr>
      </vt:variant>
      <vt:variant>
        <vt:i4>8</vt:i4>
      </vt:variant>
      <vt:variant>
        <vt:lpstr>幻灯片标题</vt:lpstr>
      </vt:variant>
      <vt:variant>
        <vt:i4>65</vt:i4>
      </vt:variant>
    </vt:vector>
  </HeadingPairs>
  <TitlesOfParts>
    <vt:vector size="99" baseType="lpstr">
      <vt:lpstr>Arial</vt:lpstr>
      <vt:lpstr>宋体</vt:lpstr>
      <vt:lpstr>Wingdings</vt:lpstr>
      <vt:lpstr>Candara</vt:lpstr>
      <vt:lpstr>华文新魏</vt:lpstr>
      <vt:lpstr>Symbol</vt:lpstr>
      <vt:lpstr>微软雅黑</vt:lpstr>
      <vt:lpstr>华康雅宋体W9(P)</vt:lpstr>
      <vt:lpstr>幼圆</vt:lpstr>
      <vt:lpstr>Adobe Caslon Pro</vt:lpstr>
      <vt:lpstr>华文隶书</vt:lpstr>
      <vt:lpstr>华文行楷</vt:lpstr>
      <vt:lpstr>Times New Roman</vt:lpstr>
      <vt:lpstr>等线</vt:lpstr>
      <vt:lpstr>Times New Roman</vt:lpstr>
      <vt:lpstr>Arial</vt:lpstr>
      <vt:lpstr>Impact</vt:lpstr>
      <vt:lpstr>Wingdings</vt:lpstr>
      <vt:lpstr>华文楷体</vt:lpstr>
      <vt:lpstr>Arial Unicode MS</vt:lpstr>
      <vt:lpstr>Calibri</vt:lpstr>
      <vt:lpstr>Arial Black</vt:lpstr>
      <vt:lpstr>方正粗黑宋简体</vt:lpstr>
      <vt:lpstr>黑体</vt:lpstr>
      <vt:lpstr>等线 Light</vt:lpstr>
      <vt:lpstr>Segoe Print</vt:lpstr>
      <vt:lpstr>Office 主题</vt:lpstr>
      <vt:lpstr>波形</vt:lpstr>
      <vt:lpstr>1_Office 主题</vt:lpstr>
      <vt:lpstr>3_默认设计模板</vt:lpstr>
      <vt:lpstr>4_默认设计模板</vt:lpstr>
      <vt:lpstr>5_默认设计模板</vt:lpstr>
      <vt:lpstr>6_默认设计模板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裘栋萍</dc:creator>
  <cp:lastModifiedBy>Administrator</cp:lastModifiedBy>
  <cp:revision>36</cp:revision>
  <dcterms:created xsi:type="dcterms:W3CDTF">2021-05-17T12:37:00Z</dcterms:created>
  <dcterms:modified xsi:type="dcterms:W3CDTF">2021-05-31T05:40:54Z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8F46ED976A05458C8C7D4FBC3FC87FDC</vt:lpwstr>
  </property>
  <property fmtid="{D5CDD505-2E9C-101B-9397-08002B2CF9AE}" pid="3" name="KSOProductBuildVer">
    <vt:lpwstr>2052-11.1.0.10495</vt:lpwstr>
  </property>
</Properties>
</file>